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1" r:id="rId11"/>
    <p:sldId id="2572" r:id="rId12"/>
    <p:sldId id="2588" r:id="rId13"/>
    <p:sldId id="2590" r:id="rId14"/>
    <p:sldId id="2575" r:id="rId15"/>
    <p:sldId id="2576" r:id="rId16"/>
    <p:sldId id="2577" r:id="rId17"/>
    <p:sldId id="2578" r:id="rId18"/>
    <p:sldId id="2579" r:id="rId19"/>
    <p:sldId id="2580" r:id="rId20"/>
    <p:sldId id="2581" r:id="rId21"/>
    <p:sldId id="2582" r:id="rId22"/>
    <p:sldId id="2583" r:id="rId23"/>
    <p:sldId id="2587"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금융자본의 위상 공간 분석과 국가별 자본-부채 경로" id="{6D734946-63BD-447B-AA93-31D647B2FC29}">
          <p14:sldIdLst>
            <p14:sldId id="2561"/>
            <p14:sldId id="2562"/>
          </p14:sldIdLst>
        </p14:section>
        <p14:section name="GDP 성장률 그래프의 한계와 자본주의 모델의 다양성" id="{02A94763-374D-47DC-8B8F-3AC53B6217C8}">
          <p14:sldIdLst>
            <p14:sldId id="2563"/>
            <p14:sldId id="2564"/>
            <p14:sldId id="2565"/>
            <p14:sldId id="2566"/>
          </p14:sldIdLst>
        </p14:section>
        <p14:section name="이론적 배경과 변수 선정: 금융자본과 데이터 해석" id="{7817C170-BE21-4437-90E6-CC845A1ED574}">
          <p14:sldIdLst>
            <p14:sldId id="2567"/>
            <p14:sldId id="2568"/>
            <p14:sldId id="2569"/>
          </p14:sldIdLst>
        </p14:section>
        <p14:section name="데이터 수집, 전처리, 위상 공간 분석 방법론" id="{FC4CA7A7-5B5A-434C-AFC8-716E07B0D98B}">
          <p14:sldIdLst>
            <p14:sldId id="2571"/>
            <p14:sldId id="2572"/>
          </p14:sldIdLst>
        </p14:section>
        <p14:section name="시스템 구성도와 핵심 기능" id="{4A6308B7-E7D4-4E8F-9EFC-986E616EE4F1}">
          <p14:sldIdLst>
            <p14:sldId id="2588"/>
            <p14:sldId id="2590"/>
          </p14:sldIdLst>
        </p14:section>
        <p14:section name="위상 공간 시각화와 주요 4개국의 궤적 비교" id="{3A774EAD-89A3-4F88-BFAB-EF9260DDE8FB}">
          <p14:sldIdLst>
            <p14:sldId id="2575"/>
            <p14:sldId id="2576"/>
            <p14:sldId id="2577"/>
            <p14:sldId id="2578"/>
          </p14:sldIdLst>
        </p14:section>
        <p14:section name="한국 경제의 특수성 및 데이터 인사이트" id="{C5EEED03-E818-4078-BB84-FA6FA7F72E90}">
          <p14:sldIdLst>
            <p14:sldId id="2579"/>
            <p14:sldId id="2580"/>
            <p14:sldId id="2581"/>
            <p14:sldId id="2582"/>
          </p14:sldIdLst>
        </p14:section>
        <p14:section name="위상 공간 분석의 학술적·실무적 의의" id="{FA02A68D-5259-450C-AFC3-944DE199B762}">
          <p14:sldIdLst>
            <p14:sldId id="2583"/>
            <p14:sldId id="2587"/>
          </p14:sldIdLst>
        </p14:section>
        <p14:section name="결론" id="{D18F52C6-3327-449C-808E-D4A34E6C55F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A57A7-67C4-4B05-A13B-EC7BD7FAFB72}"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9B350EC-5B32-4736-8900-426718E68520}">
      <dgm:prSet/>
      <dgm:spPr/>
      <dgm:t>
        <a:bodyPr/>
        <a:lstStyle/>
        <a:p>
          <a:pPr>
            <a:lnSpc>
              <a:spcPct val="100000"/>
            </a:lnSpc>
            <a:defRPr b="1"/>
          </a:pPr>
          <a:r>
            <a:rPr lang="en-US"/>
            <a:t>위상 공간 분석 개념</a:t>
          </a:r>
        </a:p>
      </dgm:t>
    </dgm:pt>
    <dgm:pt modelId="{DE7A09E0-67DB-42AC-8A7E-384481CAF4D4}" type="parTrans" cxnId="{C078B5DD-6A2B-4230-8615-FD3F995C0A90}">
      <dgm:prSet/>
      <dgm:spPr/>
      <dgm:t>
        <a:bodyPr/>
        <a:lstStyle/>
        <a:p>
          <a:endParaRPr lang="en-US"/>
        </a:p>
      </dgm:t>
    </dgm:pt>
    <dgm:pt modelId="{C7CE5444-1C93-496D-A495-D36B58D1FC84}" type="sibTrans" cxnId="{C078B5DD-6A2B-4230-8615-FD3F995C0A90}">
      <dgm:prSet/>
      <dgm:spPr/>
      <dgm:t>
        <a:bodyPr/>
        <a:lstStyle/>
        <a:p>
          <a:pPr>
            <a:lnSpc>
              <a:spcPct val="100000"/>
            </a:lnSpc>
            <a:defRPr b="1"/>
          </a:pPr>
          <a:endParaRPr lang="en-US"/>
        </a:p>
      </dgm:t>
    </dgm:pt>
    <dgm:pt modelId="{521A6697-C861-47A8-BDE7-73C0D2147F7F}">
      <dgm:prSet/>
      <dgm:spPr/>
      <dgm:t>
        <a:bodyPr/>
        <a:lstStyle/>
        <a:p>
          <a:pPr>
            <a:lnSpc>
              <a:spcPct val="100000"/>
            </a:lnSpc>
          </a:pPr>
          <a:r>
            <a:rPr lang="en-US"/>
            <a:t>금융자본의 위상 공간 분석은 자본과 부채 경로의 구조를 심층적으로 이해하는 혁신적 방법입니다.</a:t>
          </a:r>
        </a:p>
      </dgm:t>
    </dgm:pt>
    <dgm:pt modelId="{7A449DD1-1103-4371-9DCA-FF8A53B582C2}" type="parTrans" cxnId="{8B3987CE-E83F-42AE-9685-892C4C51C261}">
      <dgm:prSet/>
      <dgm:spPr/>
      <dgm:t>
        <a:bodyPr/>
        <a:lstStyle/>
        <a:p>
          <a:endParaRPr lang="en-US"/>
        </a:p>
      </dgm:t>
    </dgm:pt>
    <dgm:pt modelId="{365384FD-446A-4BF6-924E-40D32CFC31D4}" type="sibTrans" cxnId="{8B3987CE-E83F-42AE-9685-892C4C51C261}">
      <dgm:prSet/>
      <dgm:spPr/>
      <dgm:t>
        <a:bodyPr/>
        <a:lstStyle/>
        <a:p>
          <a:endParaRPr lang="en-US"/>
        </a:p>
      </dgm:t>
    </dgm:pt>
    <dgm:pt modelId="{4AC9CEC7-957E-4C79-A95C-7D5E7EC0E083}">
      <dgm:prSet/>
      <dgm:spPr/>
      <dgm:t>
        <a:bodyPr/>
        <a:lstStyle/>
        <a:p>
          <a:pPr>
            <a:lnSpc>
              <a:spcPct val="100000"/>
            </a:lnSpc>
            <a:defRPr b="1"/>
          </a:pPr>
          <a:r>
            <a:rPr lang="en-US" dirty="0" err="1"/>
            <a:t>경제</a:t>
          </a:r>
          <a:r>
            <a:rPr lang="en-US" dirty="0"/>
            <a:t> </a:t>
          </a:r>
          <a:r>
            <a:rPr lang="en-US" dirty="0" err="1"/>
            <a:t>성장</a:t>
          </a:r>
          <a:r>
            <a:rPr lang="en-US" dirty="0"/>
            <a:t> </a:t>
          </a:r>
          <a:r>
            <a:rPr lang="en-US" dirty="0" err="1"/>
            <a:t>모델</a:t>
          </a:r>
          <a:r>
            <a:rPr lang="en-US" dirty="0"/>
            <a:t> </a:t>
          </a:r>
          <a:r>
            <a:rPr lang="en-US" dirty="0" err="1"/>
            <a:t>다양성</a:t>
          </a:r>
          <a:endParaRPr lang="en-US" dirty="0"/>
        </a:p>
      </dgm:t>
    </dgm:pt>
    <dgm:pt modelId="{799AAC46-1366-4B7F-B07F-CAA6599B05D7}" type="parTrans" cxnId="{61093741-D799-4E94-BEBC-28447F9540BB}">
      <dgm:prSet/>
      <dgm:spPr/>
      <dgm:t>
        <a:bodyPr/>
        <a:lstStyle/>
        <a:p>
          <a:endParaRPr lang="en-US"/>
        </a:p>
      </dgm:t>
    </dgm:pt>
    <dgm:pt modelId="{845C8E23-E1B4-43D0-916B-C6CF9D9CFC7A}" type="sibTrans" cxnId="{61093741-D799-4E94-BEBC-28447F9540BB}">
      <dgm:prSet/>
      <dgm:spPr/>
      <dgm:t>
        <a:bodyPr/>
        <a:lstStyle/>
        <a:p>
          <a:pPr>
            <a:lnSpc>
              <a:spcPct val="100000"/>
            </a:lnSpc>
            <a:defRPr b="1"/>
          </a:pPr>
          <a:endParaRPr lang="en-US"/>
        </a:p>
      </dgm:t>
    </dgm:pt>
    <dgm:pt modelId="{7E6C57A5-EDBE-4056-ACE4-A4DF378405C6}">
      <dgm:prSet/>
      <dgm:spPr/>
      <dgm:t>
        <a:bodyPr/>
        <a:lstStyle/>
        <a:p>
          <a:pPr>
            <a:lnSpc>
              <a:spcPct val="100000"/>
            </a:lnSpc>
          </a:pPr>
          <a:r>
            <a:rPr lang="en-US" dirty="0"/>
            <a:t>이 </a:t>
          </a:r>
          <a:r>
            <a:rPr lang="en-US" dirty="0" err="1"/>
            <a:t>분석은</a:t>
          </a:r>
          <a:r>
            <a:rPr lang="en-US" dirty="0"/>
            <a:t> </a:t>
          </a:r>
          <a:r>
            <a:rPr lang="en-US" dirty="0" err="1"/>
            <a:t>다양한</a:t>
          </a:r>
          <a:r>
            <a:rPr lang="en-US" dirty="0"/>
            <a:t> </a:t>
          </a:r>
          <a:r>
            <a:rPr lang="en-US" dirty="0" err="1"/>
            <a:t>경제</a:t>
          </a:r>
          <a:r>
            <a:rPr lang="en-US" dirty="0"/>
            <a:t> </a:t>
          </a:r>
          <a:r>
            <a:rPr lang="en-US" dirty="0" err="1"/>
            <a:t>성장</a:t>
          </a:r>
          <a:r>
            <a:rPr lang="en-US" dirty="0"/>
            <a:t> </a:t>
          </a:r>
          <a:r>
            <a:rPr lang="en-US" dirty="0" err="1"/>
            <a:t>모델을</a:t>
          </a:r>
          <a:r>
            <a:rPr lang="en-US" dirty="0"/>
            <a:t> </a:t>
          </a:r>
          <a:r>
            <a:rPr lang="en-US" dirty="0" err="1"/>
            <a:t>파악하고</a:t>
          </a:r>
          <a:r>
            <a:rPr lang="en-US" dirty="0"/>
            <a:t> </a:t>
          </a:r>
          <a:r>
            <a:rPr lang="en-US" dirty="0" err="1"/>
            <a:t>각각의</a:t>
          </a:r>
          <a:r>
            <a:rPr lang="en-US" dirty="0"/>
            <a:t> </a:t>
          </a:r>
          <a:r>
            <a:rPr lang="en-US" dirty="0" err="1"/>
            <a:t>특징을</a:t>
          </a:r>
          <a:r>
            <a:rPr lang="en-US" dirty="0"/>
            <a:t> </a:t>
          </a:r>
          <a:r>
            <a:rPr lang="en-US" dirty="0" err="1"/>
            <a:t>명확하게</a:t>
          </a:r>
          <a:r>
            <a:rPr lang="en-US" dirty="0"/>
            <a:t> </a:t>
          </a:r>
          <a:r>
            <a:rPr lang="en-US" dirty="0" err="1"/>
            <a:t>진단할</a:t>
          </a:r>
          <a:r>
            <a:rPr lang="en-US" dirty="0"/>
            <a:t> 수 </a:t>
          </a:r>
          <a:r>
            <a:rPr lang="en-US" dirty="0" err="1"/>
            <a:t>있게</a:t>
          </a:r>
          <a:r>
            <a:rPr lang="en-US" dirty="0"/>
            <a:t> </a:t>
          </a:r>
          <a:r>
            <a:rPr lang="en-US" dirty="0" err="1"/>
            <a:t>합니다</a:t>
          </a:r>
          <a:r>
            <a:rPr lang="en-US" dirty="0"/>
            <a:t>.</a:t>
          </a:r>
        </a:p>
      </dgm:t>
    </dgm:pt>
    <dgm:pt modelId="{B44D61E0-BBDC-4183-916A-2BFDCB21FD07}" type="parTrans" cxnId="{E5FD5041-DFBF-4B66-8EDB-CF8829D9B06B}">
      <dgm:prSet/>
      <dgm:spPr/>
      <dgm:t>
        <a:bodyPr/>
        <a:lstStyle/>
        <a:p>
          <a:endParaRPr lang="en-US"/>
        </a:p>
      </dgm:t>
    </dgm:pt>
    <dgm:pt modelId="{3E755FCA-99C4-4C9F-B60A-1C02A3F4413C}" type="sibTrans" cxnId="{E5FD5041-DFBF-4B66-8EDB-CF8829D9B06B}">
      <dgm:prSet/>
      <dgm:spPr/>
      <dgm:t>
        <a:bodyPr/>
        <a:lstStyle/>
        <a:p>
          <a:endParaRPr lang="en-US"/>
        </a:p>
      </dgm:t>
    </dgm:pt>
    <dgm:pt modelId="{5C843CCB-FA4E-4DBD-996E-2F19986D8EB8}">
      <dgm:prSet/>
      <dgm:spPr/>
      <dgm:t>
        <a:bodyPr/>
        <a:lstStyle/>
        <a:p>
          <a:pPr>
            <a:lnSpc>
              <a:spcPct val="100000"/>
            </a:lnSpc>
            <a:defRPr b="1"/>
          </a:pPr>
          <a:r>
            <a:rPr lang="en-US"/>
            <a:t>금융 리스크 진단</a:t>
          </a:r>
        </a:p>
      </dgm:t>
    </dgm:pt>
    <dgm:pt modelId="{863A9A77-219C-47E8-AFD6-6C39252A1A6F}" type="parTrans" cxnId="{41F1A613-65EE-4D12-9A19-9318A0D67B2A}">
      <dgm:prSet/>
      <dgm:spPr/>
      <dgm:t>
        <a:bodyPr/>
        <a:lstStyle/>
        <a:p>
          <a:endParaRPr lang="en-US"/>
        </a:p>
      </dgm:t>
    </dgm:pt>
    <dgm:pt modelId="{34868241-B2BD-44FE-8F72-4A838D4E1D3C}" type="sibTrans" cxnId="{41F1A613-65EE-4D12-9A19-9318A0D67B2A}">
      <dgm:prSet/>
      <dgm:spPr/>
      <dgm:t>
        <a:bodyPr/>
        <a:lstStyle/>
        <a:p>
          <a:endParaRPr lang="en-US"/>
        </a:p>
      </dgm:t>
    </dgm:pt>
    <dgm:pt modelId="{94D4A2E4-ABD3-4767-9B88-96DE80791F78}">
      <dgm:prSet/>
      <dgm:spPr/>
      <dgm:t>
        <a:bodyPr/>
        <a:lstStyle/>
        <a:p>
          <a:pPr>
            <a:lnSpc>
              <a:spcPct val="100000"/>
            </a:lnSpc>
          </a:pPr>
          <a:r>
            <a:rPr lang="en-US" dirty="0" err="1"/>
            <a:t>금융</a:t>
          </a:r>
          <a:r>
            <a:rPr lang="en-US" dirty="0"/>
            <a:t> </a:t>
          </a:r>
          <a:r>
            <a:rPr lang="en-US" dirty="0" err="1"/>
            <a:t>리스크를</a:t>
          </a:r>
          <a:r>
            <a:rPr lang="en-US" dirty="0"/>
            <a:t> </a:t>
          </a:r>
          <a:r>
            <a:rPr lang="en-US" dirty="0" err="1"/>
            <a:t>명확히</a:t>
          </a:r>
          <a:r>
            <a:rPr lang="en-US" dirty="0"/>
            <a:t> </a:t>
          </a:r>
          <a:r>
            <a:rPr lang="en-US" dirty="0" err="1"/>
            <a:t>분석하여</a:t>
          </a:r>
          <a:r>
            <a:rPr lang="en-US" dirty="0"/>
            <a:t> </a:t>
          </a:r>
          <a:r>
            <a:rPr lang="en-US" dirty="0" err="1"/>
            <a:t>정책</a:t>
          </a:r>
          <a:r>
            <a:rPr lang="en-US" dirty="0"/>
            <a:t> </a:t>
          </a:r>
          <a:r>
            <a:rPr lang="en-US" dirty="0" err="1"/>
            <a:t>결정과</a:t>
          </a:r>
          <a:r>
            <a:rPr lang="en-US" dirty="0"/>
            <a:t> </a:t>
          </a:r>
          <a:r>
            <a:rPr lang="en-US" dirty="0" err="1"/>
            <a:t>연구</a:t>
          </a:r>
          <a:r>
            <a:rPr lang="en-US" dirty="0"/>
            <a:t> </a:t>
          </a:r>
          <a:r>
            <a:rPr lang="en-US" dirty="0" err="1"/>
            <a:t>방향에</a:t>
          </a:r>
          <a:r>
            <a:rPr lang="en-US" dirty="0"/>
            <a:t> </a:t>
          </a:r>
          <a:r>
            <a:rPr lang="en-US" dirty="0" err="1"/>
            <a:t>중요한</a:t>
          </a:r>
          <a:r>
            <a:rPr lang="en-US" dirty="0"/>
            <a:t> </a:t>
          </a:r>
          <a:r>
            <a:rPr lang="en-US" dirty="0" err="1"/>
            <a:t>시사점을</a:t>
          </a:r>
          <a:r>
            <a:rPr lang="en-US" dirty="0"/>
            <a:t> </a:t>
          </a:r>
          <a:r>
            <a:rPr lang="en-US" dirty="0" err="1"/>
            <a:t>제공합니다</a:t>
          </a:r>
          <a:r>
            <a:rPr lang="en-US" dirty="0"/>
            <a:t>.</a:t>
          </a:r>
        </a:p>
      </dgm:t>
    </dgm:pt>
    <dgm:pt modelId="{DD4A6113-777E-4E77-A696-372FE95FD024}" type="parTrans" cxnId="{61AD304A-FC20-42A4-82FC-47AF35B5CA3D}">
      <dgm:prSet/>
      <dgm:spPr/>
      <dgm:t>
        <a:bodyPr/>
        <a:lstStyle/>
        <a:p>
          <a:endParaRPr lang="en-US"/>
        </a:p>
      </dgm:t>
    </dgm:pt>
    <dgm:pt modelId="{BFBA0031-FBEE-426E-A3D1-519F229A8DA9}" type="sibTrans" cxnId="{61AD304A-FC20-42A4-82FC-47AF35B5CA3D}">
      <dgm:prSet/>
      <dgm:spPr/>
      <dgm:t>
        <a:bodyPr/>
        <a:lstStyle/>
        <a:p>
          <a:endParaRPr lang="en-US"/>
        </a:p>
      </dgm:t>
    </dgm:pt>
    <dgm:pt modelId="{D3DE0E06-B29D-4321-903C-0C836FBC984A}" type="pres">
      <dgm:prSet presAssocID="{1D2A57A7-67C4-4B05-A13B-EC7BD7FAFB72}" presName="Name0" presStyleCnt="0">
        <dgm:presLayoutVars>
          <dgm:dir/>
          <dgm:resizeHandles val="exact"/>
        </dgm:presLayoutVars>
      </dgm:prSet>
      <dgm:spPr/>
    </dgm:pt>
    <dgm:pt modelId="{64EC28AE-1608-4907-AD72-7CF99A5620F5}" type="pres">
      <dgm:prSet presAssocID="{A9B350EC-5B32-4736-8900-426718E68520}" presName="compNode" presStyleCnt="0"/>
      <dgm:spPr/>
    </dgm:pt>
    <dgm:pt modelId="{89C4F43F-2773-428F-933D-FB6724F37E7B}" type="pres">
      <dgm:prSet presAssocID="{A9B350EC-5B32-4736-8900-426718E68520}" presName="pictRect" presStyleLbl="revTx" presStyleIdx="0" presStyleCnt="6">
        <dgm:presLayoutVars>
          <dgm:chMax val="0"/>
          <dgm:bulletEnabled/>
        </dgm:presLayoutVars>
      </dgm:prSet>
      <dgm:spPr/>
    </dgm:pt>
    <dgm:pt modelId="{E4653D5B-DC68-4ECA-8B03-DA9F83E44415}" type="pres">
      <dgm:prSet presAssocID="{A9B350EC-5B32-4736-8900-426718E68520}" presName="textRect" presStyleLbl="revTx" presStyleIdx="1" presStyleCnt="6">
        <dgm:presLayoutVars>
          <dgm:bulletEnabled/>
        </dgm:presLayoutVars>
      </dgm:prSet>
      <dgm:spPr/>
    </dgm:pt>
    <dgm:pt modelId="{C7460267-07AA-4F3B-9750-B448EDED80FF}" type="pres">
      <dgm:prSet presAssocID="{C7CE5444-1C93-496D-A495-D36B58D1FC84}" presName="sibTrans" presStyleLbl="sibTrans2D1" presStyleIdx="0" presStyleCnt="0"/>
      <dgm:spPr/>
    </dgm:pt>
    <dgm:pt modelId="{2E67E5CE-10FD-4402-9B11-454F6BD21013}" type="pres">
      <dgm:prSet presAssocID="{4AC9CEC7-957E-4C79-A95C-7D5E7EC0E083}" presName="compNode" presStyleCnt="0"/>
      <dgm:spPr/>
    </dgm:pt>
    <dgm:pt modelId="{94D8B4E9-36D3-4113-B726-C54AEC01F5B5}" type="pres">
      <dgm:prSet presAssocID="{4AC9CEC7-957E-4C79-A95C-7D5E7EC0E083}" presName="pictRect" presStyleLbl="revTx" presStyleIdx="2" presStyleCnt="6" custScaleX="112445">
        <dgm:presLayoutVars>
          <dgm:chMax val="0"/>
          <dgm:bulletEnabled/>
        </dgm:presLayoutVars>
      </dgm:prSet>
      <dgm:spPr/>
    </dgm:pt>
    <dgm:pt modelId="{79AA8FBB-930A-42E5-923C-F0CF402F56A8}" type="pres">
      <dgm:prSet presAssocID="{4AC9CEC7-957E-4C79-A95C-7D5E7EC0E083}" presName="textRect" presStyleLbl="revTx" presStyleIdx="3" presStyleCnt="6">
        <dgm:presLayoutVars>
          <dgm:bulletEnabled/>
        </dgm:presLayoutVars>
      </dgm:prSet>
      <dgm:spPr/>
    </dgm:pt>
    <dgm:pt modelId="{797E4BE8-2A83-4FBA-A3EF-BACF107D53E0}" type="pres">
      <dgm:prSet presAssocID="{845C8E23-E1B4-43D0-916B-C6CF9D9CFC7A}" presName="sibTrans" presStyleLbl="sibTrans2D1" presStyleIdx="0" presStyleCnt="0"/>
      <dgm:spPr/>
    </dgm:pt>
    <dgm:pt modelId="{E765D9BC-9AD0-4607-82C5-91A12F8A67A3}" type="pres">
      <dgm:prSet presAssocID="{5C843CCB-FA4E-4DBD-996E-2F19986D8EB8}" presName="compNode" presStyleCnt="0"/>
      <dgm:spPr/>
    </dgm:pt>
    <dgm:pt modelId="{B10EA57F-944C-4149-B5A7-AEAC9BEF35D1}" type="pres">
      <dgm:prSet presAssocID="{5C843CCB-FA4E-4DBD-996E-2F19986D8EB8}" presName="pictRect" presStyleLbl="revTx" presStyleIdx="4" presStyleCnt="6">
        <dgm:presLayoutVars>
          <dgm:chMax val="0"/>
          <dgm:bulletEnabled/>
        </dgm:presLayoutVars>
      </dgm:prSet>
      <dgm:spPr/>
    </dgm:pt>
    <dgm:pt modelId="{0953604A-C314-4DF8-BDF7-2335518771AE}" type="pres">
      <dgm:prSet presAssocID="{5C843CCB-FA4E-4DBD-996E-2F19986D8EB8}" presName="textRect" presStyleLbl="revTx" presStyleIdx="5" presStyleCnt="6">
        <dgm:presLayoutVars>
          <dgm:bulletEnabled/>
        </dgm:presLayoutVars>
      </dgm:prSet>
      <dgm:spPr/>
    </dgm:pt>
  </dgm:ptLst>
  <dgm:cxnLst>
    <dgm:cxn modelId="{41F1A613-65EE-4D12-9A19-9318A0D67B2A}" srcId="{1D2A57A7-67C4-4B05-A13B-EC7BD7FAFB72}" destId="{5C843CCB-FA4E-4DBD-996E-2F19986D8EB8}" srcOrd="2" destOrd="0" parTransId="{863A9A77-219C-47E8-AFD6-6C39252A1A6F}" sibTransId="{34868241-B2BD-44FE-8F72-4A838D4E1D3C}"/>
    <dgm:cxn modelId="{FC422527-641F-4885-B2CA-6AA0621540C1}" type="presOf" srcId="{94D4A2E4-ABD3-4767-9B88-96DE80791F78}" destId="{0953604A-C314-4DF8-BDF7-2335518771AE}" srcOrd="0" destOrd="0" presId="urn:microsoft.com/office/officeart/2024/3/layout/hArchList1"/>
    <dgm:cxn modelId="{A1DF1A3E-FC40-43EA-94B7-6E20D70B7F80}" type="presOf" srcId="{5C843CCB-FA4E-4DBD-996E-2F19986D8EB8}" destId="{B10EA57F-944C-4149-B5A7-AEAC9BEF35D1}" srcOrd="0" destOrd="0" presId="urn:microsoft.com/office/officeart/2024/3/layout/hArchList1"/>
    <dgm:cxn modelId="{61093741-D799-4E94-BEBC-28447F9540BB}" srcId="{1D2A57A7-67C4-4B05-A13B-EC7BD7FAFB72}" destId="{4AC9CEC7-957E-4C79-A95C-7D5E7EC0E083}" srcOrd="1" destOrd="0" parTransId="{799AAC46-1366-4B7F-B07F-CAA6599B05D7}" sibTransId="{845C8E23-E1B4-43D0-916B-C6CF9D9CFC7A}"/>
    <dgm:cxn modelId="{E5FD5041-DFBF-4B66-8EDB-CF8829D9B06B}" srcId="{4AC9CEC7-957E-4C79-A95C-7D5E7EC0E083}" destId="{7E6C57A5-EDBE-4056-ACE4-A4DF378405C6}" srcOrd="0" destOrd="0" parTransId="{B44D61E0-BBDC-4183-916A-2BFDCB21FD07}" sibTransId="{3E755FCA-99C4-4C9F-B60A-1C02A3F4413C}"/>
    <dgm:cxn modelId="{61AD304A-FC20-42A4-82FC-47AF35B5CA3D}" srcId="{5C843CCB-FA4E-4DBD-996E-2F19986D8EB8}" destId="{94D4A2E4-ABD3-4767-9B88-96DE80791F78}" srcOrd="0" destOrd="0" parTransId="{DD4A6113-777E-4E77-A696-372FE95FD024}" sibTransId="{BFBA0031-FBEE-426E-A3D1-519F229A8DA9}"/>
    <dgm:cxn modelId="{DB08566F-4AC0-4E5D-B18C-BA35F6BB5AB5}" type="presOf" srcId="{A9B350EC-5B32-4736-8900-426718E68520}" destId="{89C4F43F-2773-428F-933D-FB6724F37E7B}" srcOrd="0" destOrd="0" presId="urn:microsoft.com/office/officeart/2024/3/layout/hArchList1"/>
    <dgm:cxn modelId="{DE498E73-9FFD-4834-BEF9-850E463B0AF2}" type="presOf" srcId="{521A6697-C861-47A8-BDE7-73C0D2147F7F}" destId="{E4653D5B-DC68-4ECA-8B03-DA9F83E44415}" srcOrd="0" destOrd="0" presId="urn:microsoft.com/office/officeart/2024/3/layout/hArchList1"/>
    <dgm:cxn modelId="{DE539B54-0916-4E88-9745-43E4D2BEAE4F}" type="presOf" srcId="{7E6C57A5-EDBE-4056-ACE4-A4DF378405C6}" destId="{79AA8FBB-930A-42E5-923C-F0CF402F56A8}" srcOrd="0" destOrd="0" presId="urn:microsoft.com/office/officeart/2024/3/layout/hArchList1"/>
    <dgm:cxn modelId="{9C023678-386B-4616-BC7C-F0389EA2F39B}" type="presOf" srcId="{C7CE5444-1C93-496D-A495-D36B58D1FC84}" destId="{C7460267-07AA-4F3B-9750-B448EDED80FF}" srcOrd="0" destOrd="0" presId="urn:microsoft.com/office/officeart/2024/3/layout/hArchList1"/>
    <dgm:cxn modelId="{B313C68A-10FD-44D7-9EF0-FB6EA1200A27}" type="presOf" srcId="{4AC9CEC7-957E-4C79-A95C-7D5E7EC0E083}" destId="{94D8B4E9-36D3-4113-B726-C54AEC01F5B5}" srcOrd="0" destOrd="0" presId="urn:microsoft.com/office/officeart/2024/3/layout/hArchList1"/>
    <dgm:cxn modelId="{2245C8B4-89AC-4E07-B61C-3B5D8DC2E9E9}" type="presOf" srcId="{1D2A57A7-67C4-4B05-A13B-EC7BD7FAFB72}" destId="{D3DE0E06-B29D-4321-903C-0C836FBC984A}" srcOrd="0" destOrd="0" presId="urn:microsoft.com/office/officeart/2024/3/layout/hArchList1"/>
    <dgm:cxn modelId="{655965C7-959B-4DDB-AC46-14D3FBE58F84}" type="presOf" srcId="{845C8E23-E1B4-43D0-916B-C6CF9D9CFC7A}" destId="{797E4BE8-2A83-4FBA-A3EF-BACF107D53E0}" srcOrd="0" destOrd="0" presId="urn:microsoft.com/office/officeart/2024/3/layout/hArchList1"/>
    <dgm:cxn modelId="{8B3987CE-E83F-42AE-9685-892C4C51C261}" srcId="{A9B350EC-5B32-4736-8900-426718E68520}" destId="{521A6697-C861-47A8-BDE7-73C0D2147F7F}" srcOrd="0" destOrd="0" parTransId="{7A449DD1-1103-4371-9DCA-FF8A53B582C2}" sibTransId="{365384FD-446A-4BF6-924E-40D32CFC31D4}"/>
    <dgm:cxn modelId="{C078B5DD-6A2B-4230-8615-FD3F995C0A90}" srcId="{1D2A57A7-67C4-4B05-A13B-EC7BD7FAFB72}" destId="{A9B350EC-5B32-4736-8900-426718E68520}" srcOrd="0" destOrd="0" parTransId="{DE7A09E0-67DB-42AC-8A7E-384481CAF4D4}" sibTransId="{C7CE5444-1C93-496D-A495-D36B58D1FC84}"/>
    <dgm:cxn modelId="{4B81EA15-62E9-46F1-9353-B975970A77DC}" type="presParOf" srcId="{D3DE0E06-B29D-4321-903C-0C836FBC984A}" destId="{64EC28AE-1608-4907-AD72-7CF99A5620F5}" srcOrd="0" destOrd="0" presId="urn:microsoft.com/office/officeart/2024/3/layout/hArchList1"/>
    <dgm:cxn modelId="{0E527740-CBBB-4C45-AB86-6672BDEABB7D}" type="presParOf" srcId="{64EC28AE-1608-4907-AD72-7CF99A5620F5}" destId="{89C4F43F-2773-428F-933D-FB6724F37E7B}" srcOrd="0" destOrd="0" presId="urn:microsoft.com/office/officeart/2024/3/layout/hArchList1"/>
    <dgm:cxn modelId="{D21BE474-80E7-4A88-BA6F-27993F8670D3}" type="presParOf" srcId="{64EC28AE-1608-4907-AD72-7CF99A5620F5}" destId="{E4653D5B-DC68-4ECA-8B03-DA9F83E44415}" srcOrd="1" destOrd="0" presId="urn:microsoft.com/office/officeart/2024/3/layout/hArchList1"/>
    <dgm:cxn modelId="{204622EF-8F9F-4097-B5B2-D4C75D4ED701}" type="presParOf" srcId="{D3DE0E06-B29D-4321-903C-0C836FBC984A}" destId="{C7460267-07AA-4F3B-9750-B448EDED80FF}" srcOrd="1" destOrd="0" presId="urn:microsoft.com/office/officeart/2024/3/layout/hArchList1"/>
    <dgm:cxn modelId="{ADDEB5C0-013A-4CB1-811F-2615BB65349A}" type="presParOf" srcId="{D3DE0E06-B29D-4321-903C-0C836FBC984A}" destId="{2E67E5CE-10FD-4402-9B11-454F6BD21013}" srcOrd="2" destOrd="0" presId="urn:microsoft.com/office/officeart/2024/3/layout/hArchList1"/>
    <dgm:cxn modelId="{7FE3D7E1-8EDB-4FBA-B8E6-A4BA528A900E}" type="presParOf" srcId="{2E67E5CE-10FD-4402-9B11-454F6BD21013}" destId="{94D8B4E9-36D3-4113-B726-C54AEC01F5B5}" srcOrd="0" destOrd="0" presId="urn:microsoft.com/office/officeart/2024/3/layout/hArchList1"/>
    <dgm:cxn modelId="{28ED0E5F-54EA-40F3-B768-640903DDE08B}" type="presParOf" srcId="{2E67E5CE-10FD-4402-9B11-454F6BD21013}" destId="{79AA8FBB-930A-42E5-923C-F0CF402F56A8}" srcOrd="1" destOrd="0" presId="urn:microsoft.com/office/officeart/2024/3/layout/hArchList1"/>
    <dgm:cxn modelId="{1CED689E-2B13-492C-8E2F-C1B02470CD58}" type="presParOf" srcId="{D3DE0E06-B29D-4321-903C-0C836FBC984A}" destId="{797E4BE8-2A83-4FBA-A3EF-BACF107D53E0}" srcOrd="3" destOrd="0" presId="urn:microsoft.com/office/officeart/2024/3/layout/hArchList1"/>
    <dgm:cxn modelId="{32224A8B-B66F-4416-9955-40EC4789B95C}" type="presParOf" srcId="{D3DE0E06-B29D-4321-903C-0C836FBC984A}" destId="{E765D9BC-9AD0-4607-82C5-91A12F8A67A3}" srcOrd="4" destOrd="0" presId="urn:microsoft.com/office/officeart/2024/3/layout/hArchList1"/>
    <dgm:cxn modelId="{33B2C36B-2B7A-4C87-AC13-B6F17B6057B2}" type="presParOf" srcId="{E765D9BC-9AD0-4607-82C5-91A12F8A67A3}" destId="{B10EA57F-944C-4149-B5A7-AEAC9BEF35D1}" srcOrd="0" destOrd="0" presId="urn:microsoft.com/office/officeart/2024/3/layout/hArchList1"/>
    <dgm:cxn modelId="{0D173264-2AE7-4E4B-961C-21D1F1B82F4A}" type="presParOf" srcId="{E765D9BC-9AD0-4607-82C5-91A12F8A67A3}" destId="{0953604A-C314-4DF8-BDF7-2335518771A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4F43F-2773-428F-933D-FB6724F37E7B}">
      <dsp:nvSpPr>
        <dsp:cNvPr id="0" name=""/>
        <dsp:cNvSpPr/>
      </dsp:nvSpPr>
      <dsp:spPr>
        <a:xfrm>
          <a:off x="0" y="0"/>
          <a:ext cx="2216777"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위상 공간 분석 개념</a:t>
          </a:r>
        </a:p>
      </dsp:txBody>
      <dsp:txXfrm>
        <a:off x="0" y="0"/>
        <a:ext cx="2216777" cy="452968"/>
      </dsp:txXfrm>
    </dsp:sp>
    <dsp:sp modelId="{E4653D5B-DC68-4ECA-8B03-DA9F83E44415}">
      <dsp:nvSpPr>
        <dsp:cNvPr id="0" name=""/>
        <dsp:cNvSpPr/>
      </dsp:nvSpPr>
      <dsp:spPr>
        <a:xfrm>
          <a:off x="0" y="452968"/>
          <a:ext cx="2216777" cy="173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금융자본의 위상 공간 분석은 자본과 부채 경로의 구조를 심층적으로 이해하는 혁신적 방법입니다.</a:t>
          </a:r>
        </a:p>
      </dsp:txBody>
      <dsp:txXfrm>
        <a:off x="0" y="452968"/>
        <a:ext cx="2216777" cy="1736359"/>
      </dsp:txXfrm>
    </dsp:sp>
    <dsp:sp modelId="{94D8B4E9-36D3-4113-B726-C54AEC01F5B5}">
      <dsp:nvSpPr>
        <dsp:cNvPr id="0" name=""/>
        <dsp:cNvSpPr/>
      </dsp:nvSpPr>
      <dsp:spPr>
        <a:xfrm>
          <a:off x="2438454" y="6123"/>
          <a:ext cx="2492654"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err="1"/>
            <a:t>경제</a:t>
          </a:r>
          <a:r>
            <a:rPr lang="en-US" sz="1800" kern="1200" dirty="0"/>
            <a:t> </a:t>
          </a:r>
          <a:r>
            <a:rPr lang="en-US" sz="1800" kern="1200" dirty="0" err="1"/>
            <a:t>성장</a:t>
          </a:r>
          <a:r>
            <a:rPr lang="en-US" sz="1800" kern="1200" dirty="0"/>
            <a:t> </a:t>
          </a:r>
          <a:r>
            <a:rPr lang="en-US" sz="1800" kern="1200" dirty="0" err="1"/>
            <a:t>모델</a:t>
          </a:r>
          <a:r>
            <a:rPr lang="en-US" sz="1800" kern="1200" dirty="0"/>
            <a:t> </a:t>
          </a:r>
          <a:r>
            <a:rPr lang="en-US" sz="1800" kern="1200" dirty="0" err="1"/>
            <a:t>다양성</a:t>
          </a:r>
          <a:endParaRPr lang="en-US" sz="1800" kern="1200" dirty="0"/>
        </a:p>
      </dsp:txBody>
      <dsp:txXfrm>
        <a:off x="2438454" y="6123"/>
        <a:ext cx="2492654" cy="452968"/>
      </dsp:txXfrm>
    </dsp:sp>
    <dsp:sp modelId="{79AA8FBB-930A-42E5-923C-F0CF402F56A8}">
      <dsp:nvSpPr>
        <dsp:cNvPr id="0" name=""/>
        <dsp:cNvSpPr/>
      </dsp:nvSpPr>
      <dsp:spPr>
        <a:xfrm>
          <a:off x="2576393" y="459092"/>
          <a:ext cx="2216777" cy="172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이 </a:t>
          </a:r>
          <a:r>
            <a:rPr lang="en-US" sz="1400" kern="1200" dirty="0" err="1"/>
            <a:t>분석은</a:t>
          </a:r>
          <a:r>
            <a:rPr lang="en-US" sz="1400" kern="1200" dirty="0"/>
            <a:t> </a:t>
          </a:r>
          <a:r>
            <a:rPr lang="en-US" sz="1400" kern="1200" dirty="0" err="1"/>
            <a:t>다양한</a:t>
          </a:r>
          <a:r>
            <a:rPr lang="en-US" sz="1400" kern="1200" dirty="0"/>
            <a:t> </a:t>
          </a:r>
          <a:r>
            <a:rPr lang="en-US" sz="1400" kern="1200" dirty="0" err="1"/>
            <a:t>경제</a:t>
          </a:r>
          <a:r>
            <a:rPr lang="en-US" sz="1400" kern="1200" dirty="0"/>
            <a:t> </a:t>
          </a:r>
          <a:r>
            <a:rPr lang="en-US" sz="1400" kern="1200" dirty="0" err="1"/>
            <a:t>성장</a:t>
          </a:r>
          <a:r>
            <a:rPr lang="en-US" sz="1400" kern="1200" dirty="0"/>
            <a:t> </a:t>
          </a:r>
          <a:r>
            <a:rPr lang="en-US" sz="1400" kern="1200" dirty="0" err="1"/>
            <a:t>모델을</a:t>
          </a:r>
          <a:r>
            <a:rPr lang="en-US" sz="1400" kern="1200" dirty="0"/>
            <a:t> </a:t>
          </a:r>
          <a:r>
            <a:rPr lang="en-US" sz="1400" kern="1200" dirty="0" err="1"/>
            <a:t>파악하고</a:t>
          </a:r>
          <a:r>
            <a:rPr lang="en-US" sz="1400" kern="1200" dirty="0"/>
            <a:t> </a:t>
          </a:r>
          <a:r>
            <a:rPr lang="en-US" sz="1400" kern="1200" dirty="0" err="1"/>
            <a:t>각각의</a:t>
          </a:r>
          <a:r>
            <a:rPr lang="en-US" sz="1400" kern="1200" dirty="0"/>
            <a:t> </a:t>
          </a:r>
          <a:r>
            <a:rPr lang="en-US" sz="1400" kern="1200" dirty="0" err="1"/>
            <a:t>특징을</a:t>
          </a:r>
          <a:r>
            <a:rPr lang="en-US" sz="1400" kern="1200" dirty="0"/>
            <a:t> </a:t>
          </a:r>
          <a:r>
            <a:rPr lang="en-US" sz="1400" kern="1200" dirty="0" err="1"/>
            <a:t>명확하게</a:t>
          </a:r>
          <a:r>
            <a:rPr lang="en-US" sz="1400" kern="1200" dirty="0"/>
            <a:t> </a:t>
          </a:r>
          <a:r>
            <a:rPr lang="en-US" sz="1400" kern="1200" dirty="0" err="1"/>
            <a:t>진단할</a:t>
          </a:r>
          <a:r>
            <a:rPr lang="en-US" sz="1400" kern="1200" dirty="0"/>
            <a:t> 수 </a:t>
          </a:r>
          <a:r>
            <a:rPr lang="en-US" sz="1400" kern="1200" dirty="0" err="1"/>
            <a:t>있게</a:t>
          </a:r>
          <a:r>
            <a:rPr lang="en-US" sz="1400" kern="1200" dirty="0"/>
            <a:t> </a:t>
          </a:r>
          <a:r>
            <a:rPr lang="en-US" sz="1400" kern="1200" dirty="0" err="1"/>
            <a:t>합니다</a:t>
          </a:r>
          <a:r>
            <a:rPr lang="en-US" sz="1400" kern="1200" dirty="0"/>
            <a:t>.</a:t>
          </a:r>
        </a:p>
      </dsp:txBody>
      <dsp:txXfrm>
        <a:off x="2576393" y="459092"/>
        <a:ext cx="2216777" cy="1724111"/>
      </dsp:txXfrm>
    </dsp:sp>
    <dsp:sp modelId="{B10EA57F-944C-4149-B5A7-AEAC9BEF35D1}">
      <dsp:nvSpPr>
        <dsp:cNvPr id="0" name=""/>
        <dsp:cNvSpPr/>
      </dsp:nvSpPr>
      <dsp:spPr>
        <a:xfrm>
          <a:off x="5152787" y="6123"/>
          <a:ext cx="2216777" cy="45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금융 리스크 진단</a:t>
          </a:r>
        </a:p>
      </dsp:txBody>
      <dsp:txXfrm>
        <a:off x="5152787" y="6123"/>
        <a:ext cx="2216777" cy="452968"/>
      </dsp:txXfrm>
    </dsp:sp>
    <dsp:sp modelId="{0953604A-C314-4DF8-BDF7-2335518771AE}">
      <dsp:nvSpPr>
        <dsp:cNvPr id="0" name=""/>
        <dsp:cNvSpPr/>
      </dsp:nvSpPr>
      <dsp:spPr>
        <a:xfrm>
          <a:off x="5152787" y="459092"/>
          <a:ext cx="2216777" cy="172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err="1"/>
            <a:t>금융</a:t>
          </a:r>
          <a:r>
            <a:rPr lang="en-US" sz="1400" kern="1200" dirty="0"/>
            <a:t> </a:t>
          </a:r>
          <a:r>
            <a:rPr lang="en-US" sz="1400" kern="1200" dirty="0" err="1"/>
            <a:t>리스크를</a:t>
          </a:r>
          <a:r>
            <a:rPr lang="en-US" sz="1400" kern="1200" dirty="0"/>
            <a:t> </a:t>
          </a:r>
          <a:r>
            <a:rPr lang="en-US" sz="1400" kern="1200" dirty="0" err="1"/>
            <a:t>명확히</a:t>
          </a:r>
          <a:r>
            <a:rPr lang="en-US" sz="1400" kern="1200" dirty="0"/>
            <a:t> </a:t>
          </a:r>
          <a:r>
            <a:rPr lang="en-US" sz="1400" kern="1200" dirty="0" err="1"/>
            <a:t>분석하여</a:t>
          </a:r>
          <a:r>
            <a:rPr lang="en-US" sz="1400" kern="1200" dirty="0"/>
            <a:t> </a:t>
          </a:r>
          <a:r>
            <a:rPr lang="en-US" sz="1400" kern="1200" dirty="0" err="1"/>
            <a:t>정책</a:t>
          </a:r>
          <a:r>
            <a:rPr lang="en-US" sz="1400" kern="1200" dirty="0"/>
            <a:t> </a:t>
          </a:r>
          <a:r>
            <a:rPr lang="en-US" sz="1400" kern="1200" dirty="0" err="1"/>
            <a:t>결정과</a:t>
          </a:r>
          <a:r>
            <a:rPr lang="en-US" sz="1400" kern="1200" dirty="0"/>
            <a:t> </a:t>
          </a:r>
          <a:r>
            <a:rPr lang="en-US" sz="1400" kern="1200" dirty="0" err="1"/>
            <a:t>연구</a:t>
          </a:r>
          <a:r>
            <a:rPr lang="en-US" sz="1400" kern="1200" dirty="0"/>
            <a:t> </a:t>
          </a:r>
          <a:r>
            <a:rPr lang="en-US" sz="1400" kern="1200" dirty="0" err="1"/>
            <a:t>방향에</a:t>
          </a:r>
          <a:r>
            <a:rPr lang="en-US" sz="1400" kern="1200" dirty="0"/>
            <a:t> </a:t>
          </a:r>
          <a:r>
            <a:rPr lang="en-US" sz="1400" kern="1200" dirty="0" err="1"/>
            <a:t>중요한</a:t>
          </a:r>
          <a:r>
            <a:rPr lang="en-US" sz="1400" kern="1200" dirty="0"/>
            <a:t> </a:t>
          </a:r>
          <a:r>
            <a:rPr lang="en-US" sz="1400" kern="1200" dirty="0" err="1"/>
            <a:t>시사점을</a:t>
          </a:r>
          <a:r>
            <a:rPr lang="en-US" sz="1400" kern="1200" dirty="0"/>
            <a:t> </a:t>
          </a:r>
          <a:r>
            <a:rPr lang="en-US" sz="1400" kern="1200" dirty="0" err="1"/>
            <a:t>제공합니다</a:t>
          </a:r>
          <a:r>
            <a:rPr lang="en-US" sz="1400" kern="1200" dirty="0"/>
            <a:t>.</a:t>
          </a:r>
        </a:p>
      </dsp:txBody>
      <dsp:txXfrm>
        <a:off x="5152787" y="459092"/>
        <a:ext cx="2216777" cy="172411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727E2-B479-4C29-92BE-5D26DEEAEE5D}" type="datetimeFigureOut">
              <a:rPr lang="ko-KR" altLang="en-US" smtClean="0"/>
              <a:t>2025-12-14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C6634-41EF-49A0-8451-91C9790EA082}" type="slidenum">
              <a:rPr lang="ko-KR" altLang="en-US" smtClean="0"/>
              <a:t>‹#›</a:t>
            </a:fld>
            <a:endParaRPr lang="ko-KR" altLang="en-US"/>
          </a:p>
        </p:txBody>
      </p:sp>
    </p:spTree>
    <p:extLst>
      <p:ext uri="{BB962C8B-B14F-4D97-AF65-F5344CB8AC3E}">
        <p14:creationId xmlns:p14="http://schemas.microsoft.com/office/powerpoint/2010/main" val="22080687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AI 생성 콘텐츠는 정확하지 않을 수 있습니다.
---
본 발표에서는 선진 4개국의 성장 모델을 중심으로 금융자본의 위상 공간 분석과 국가별 자본-부채 경로를 탐구합니다. 경제 구조와 금융 리스크의 상호작용을 이해하고자 핵심 변수와 분석 방법론, 그리고 각국의 구조적 궤적을 비교합니다.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a:t>
            </a:fld>
            <a:endParaRPr lang="ko-KR" altLang="en-US"/>
          </a:p>
        </p:txBody>
      </p:sp>
    </p:spTree>
    <p:extLst>
      <p:ext uri="{BB962C8B-B14F-4D97-AF65-F5344CB8AC3E}">
        <p14:creationId xmlns:p14="http://schemas.microsoft.com/office/powerpoint/2010/main" val="420271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세계은행과 BIS, 개방형 API를 활용해 데이터를 수집하고, 결측치 보간과 국가코드 매핑 등의 전처리 과정을 거쳤습니다. 전통적 시계열 분석 대신 위상 공간 접근법을 활용해 복합적 동태를 분석합니다.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10</a:t>
            </a:fld>
            <a:endParaRPr lang="ko-KR" altLang="en-US"/>
          </a:p>
        </p:txBody>
      </p:sp>
    </p:spTree>
    <p:extLst>
      <p:ext uri="{BB962C8B-B14F-4D97-AF65-F5344CB8AC3E}">
        <p14:creationId xmlns:p14="http://schemas.microsoft.com/office/powerpoint/2010/main" val="2780178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분석에 사용된 데이터는 신뢰성 높은 국제 기구와 열린 데이터 API에서 수집하여 다양한 국가 및 시점의 금융 및 경제 지표를 포함합니다.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11</a:t>
            </a:fld>
            <a:endParaRPr lang="ko-KR" altLang="en-US"/>
          </a:p>
        </p:txBody>
      </p:sp>
    </p:spTree>
    <p:extLst>
      <p:ext uri="{BB962C8B-B14F-4D97-AF65-F5344CB8AC3E}">
        <p14:creationId xmlns:p14="http://schemas.microsoft.com/office/powerpoint/2010/main" val="203435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BC629-B089-ACE2-52A8-20DFC740AD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7A292A9-930B-362D-FB40-3837CCA406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D2C093-B234-017C-1A76-01FD80ECAF32}"/>
              </a:ext>
            </a:extLst>
          </p:cNvPr>
          <p:cNvSpPr>
            <a:spLocks noGrp="1"/>
          </p:cNvSpPr>
          <p:nvPr>
            <p:ph type="body" idx="1"/>
          </p:nvPr>
        </p:nvSpPr>
        <p:spPr/>
        <p:txBody>
          <a:bodyPr/>
          <a:lstStyle/>
          <a:p>
            <a:r>
              <a:rPr lang="ko-KR" altLang="en-US"/>
              <a:t>한국은 High Risk, High Return 구조를 가지고 있으며, 가계부채 기반 투자 증가가 금융 리스크를 높이고 있음을 데이터로 보여줍니다. 미국, 독일과 비교해 정책적 시사점을 도출합니다.</a:t>
            </a:r>
          </a:p>
        </p:txBody>
      </p:sp>
      <p:sp>
        <p:nvSpPr>
          <p:cNvPr id="4" name="슬라이드 번호 개체 틀 3">
            <a:extLst>
              <a:ext uri="{FF2B5EF4-FFF2-40B4-BE49-F238E27FC236}">
                <a16:creationId xmlns:a16="http://schemas.microsoft.com/office/drawing/2014/main" id="{0CAD8FC4-6557-CE50-5B13-99982908701F}"/>
              </a:ext>
            </a:extLst>
          </p:cNvPr>
          <p:cNvSpPr>
            <a:spLocks noGrp="1"/>
          </p:cNvSpPr>
          <p:nvPr>
            <p:ph type="sldNum" sz="quarter" idx="5"/>
          </p:nvPr>
        </p:nvSpPr>
        <p:spPr/>
        <p:txBody>
          <a:bodyPr/>
          <a:lstStyle/>
          <a:p>
            <a:fld id="{A4637C6A-C8FE-4F08-BA07-E311DDDB4D9B}" type="slidenum">
              <a:rPr lang="ko-KR" altLang="en-US" smtClean="0"/>
              <a:t>12</a:t>
            </a:fld>
            <a:endParaRPr lang="ko-KR" altLang="en-US"/>
          </a:p>
        </p:txBody>
      </p:sp>
    </p:spTree>
    <p:extLst>
      <p:ext uri="{BB962C8B-B14F-4D97-AF65-F5344CB8AC3E}">
        <p14:creationId xmlns:p14="http://schemas.microsoft.com/office/powerpoint/2010/main" val="210887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2AE8-DFE3-5D64-E4F6-D23ACBBF8F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12B496-AAAE-7911-AA5B-E71CAEF983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AF7EF9A-6BE7-328D-056B-59A0E465805E}"/>
              </a:ext>
            </a:extLst>
          </p:cNvPr>
          <p:cNvSpPr>
            <a:spLocks noGrp="1"/>
          </p:cNvSpPr>
          <p:nvPr>
            <p:ph type="body" idx="1"/>
          </p:nvPr>
        </p:nvSpPr>
        <p:spPr/>
        <p:txBody>
          <a:bodyPr/>
          <a:lstStyle/>
          <a:p>
            <a:r>
              <a:rPr lang="ko-KR" altLang="en-US"/>
              <a:t>
---
분석에 사용된 데이터는 신뢰성 높은 국제 기구와 열린 데이터 API에서 수집하여 다양한 국가 및 시점의 금융 및 경제 지표를 포함합니다.
이미지 원본: Microsoft 365 콘텐츠 라이브러리
</a:t>
            </a:r>
          </a:p>
        </p:txBody>
      </p:sp>
      <p:sp>
        <p:nvSpPr>
          <p:cNvPr id="4" name="슬라이드 번호 개체 틀 3">
            <a:extLst>
              <a:ext uri="{FF2B5EF4-FFF2-40B4-BE49-F238E27FC236}">
                <a16:creationId xmlns:a16="http://schemas.microsoft.com/office/drawing/2014/main" id="{85AB8990-6E0F-0D29-3D55-62E9176D0F33}"/>
              </a:ext>
            </a:extLst>
          </p:cNvPr>
          <p:cNvSpPr>
            <a:spLocks noGrp="1"/>
          </p:cNvSpPr>
          <p:nvPr>
            <p:ph type="sldNum" sz="quarter" idx="5"/>
          </p:nvPr>
        </p:nvSpPr>
        <p:spPr/>
        <p:txBody>
          <a:bodyPr/>
          <a:lstStyle/>
          <a:p>
            <a:fld id="{A4637C6A-C8FE-4F08-BA07-E311DDDB4D9B}" type="slidenum">
              <a:rPr lang="ko-KR" altLang="en-US" smtClean="0"/>
              <a:t>13</a:t>
            </a:fld>
            <a:endParaRPr lang="ko-KR" altLang="en-US"/>
          </a:p>
        </p:txBody>
      </p:sp>
    </p:spTree>
    <p:extLst>
      <p:ext uri="{BB962C8B-B14F-4D97-AF65-F5344CB8AC3E}">
        <p14:creationId xmlns:p14="http://schemas.microsoft.com/office/powerpoint/2010/main" val="220052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미국, 독일, 중국, 한국의 자본-부채 경로를 위상 공간에 시각화하여 각국의 성장 모델과 구조적 특이점을 비교 분석합니다. 이를 통해 서구와 동아시아 모델의 차이를 명확히 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14</a:t>
            </a:fld>
            <a:endParaRPr lang="ko-KR" altLang="en-US"/>
          </a:p>
        </p:txBody>
      </p:sp>
    </p:spTree>
    <p:extLst>
      <p:ext uri="{BB962C8B-B14F-4D97-AF65-F5344CB8AC3E}">
        <p14:creationId xmlns:p14="http://schemas.microsoft.com/office/powerpoint/2010/main" val="2139758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네 국가는 위상 공간 내에서 서로 다른 분포와 궤적 특성을 보여 각 성장 모델의 독특한 구조와 금융 리스크 프로필을 드러냅니다.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15</a:t>
            </a:fld>
            <a:endParaRPr lang="ko-KR" altLang="en-US"/>
          </a:p>
        </p:txBody>
      </p:sp>
    </p:spTree>
    <p:extLst>
      <p:ext uri="{BB962C8B-B14F-4D97-AF65-F5344CB8AC3E}">
        <p14:creationId xmlns:p14="http://schemas.microsoft.com/office/powerpoint/2010/main" val="1283075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
미국은 금융화가 심화된 혁신 중심 모델이며, 독일은 생산 중심의 안정적 모델로 구별됩니다. 두 국가의 궤적은 금융과 실물 투자 간 균형 차이를 반영합니다.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16</a:t>
            </a:fld>
            <a:endParaRPr lang="ko-KR" altLang="en-US"/>
          </a:p>
        </p:txBody>
      </p:sp>
    </p:spTree>
    <p:extLst>
      <p:ext uri="{BB962C8B-B14F-4D97-AF65-F5344CB8AC3E}">
        <p14:creationId xmlns:p14="http://schemas.microsoft.com/office/powerpoint/2010/main" val="84951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중국과 한국은 빠른 성장과 높은 금융 리스크를 동시에 경험하는 동아시아 모델로, 특히 한국은 가계부채 증가에 따른 위험 지표가 두드러집니다.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17</a:t>
            </a:fld>
            <a:endParaRPr lang="ko-KR" altLang="en-US"/>
          </a:p>
        </p:txBody>
      </p:sp>
    </p:spTree>
    <p:extLst>
      <p:ext uri="{BB962C8B-B14F-4D97-AF65-F5344CB8AC3E}">
        <p14:creationId xmlns:p14="http://schemas.microsoft.com/office/powerpoint/2010/main" val="3582658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한국은 High Risk, High Return 구조를 가지고 있으며, 가계부채 기반 투자 증가가 금융 리스크를 높이고 있음을 데이터로 보여줍니다. 미국, 독일과 비교해 정책적 시사점을 도출합니다.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18</a:t>
            </a:fld>
            <a:endParaRPr lang="ko-KR" altLang="en-US"/>
          </a:p>
        </p:txBody>
      </p:sp>
    </p:spTree>
    <p:extLst>
      <p:ext uri="{BB962C8B-B14F-4D97-AF65-F5344CB8AC3E}">
        <p14:creationId xmlns:p14="http://schemas.microsoft.com/office/powerpoint/2010/main" val="410595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한국 경제는 높은 경제 성장 기대와 함께 금융 불안정성도 내포하여 투자와 부채의 균형 문제를 진단하는 것이 중요합니다.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19</a:t>
            </a:fld>
            <a:endParaRPr lang="ko-KR" altLang="en-US"/>
          </a:p>
        </p:txBody>
      </p:sp>
    </p:spTree>
    <p:extLst>
      <p:ext uri="{BB962C8B-B14F-4D97-AF65-F5344CB8AC3E}">
        <p14:creationId xmlns:p14="http://schemas.microsoft.com/office/powerpoint/2010/main" val="138796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오늘은 GDP 성장률 그래프의 한계와 자본주의 모델 다양성, 금융자본 관련 이론과 변수 선정, 데이터 수집 및 위상 공간 분석 방법론, 주요 4개국 궤적 비교, 한국 경제 특수성, 마지막으로 위상 공간 분석의 학술적·실무적 의미를 다룰 것입니다.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a:t>
            </a:fld>
            <a:endParaRPr lang="ko-KR" altLang="en-US"/>
          </a:p>
        </p:txBody>
      </p:sp>
    </p:spTree>
    <p:extLst>
      <p:ext uri="{BB962C8B-B14F-4D97-AF65-F5344CB8AC3E}">
        <p14:creationId xmlns:p14="http://schemas.microsoft.com/office/powerpoint/2010/main" val="69559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가계부채가 투자 증가를 지탱하는 구조는 금융 취약성을 심화시키며, 이는 경제 성장 경로의 지속 가능성에 중대한 영향을 미칩니다.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20</a:t>
            </a:fld>
            <a:endParaRPr lang="ko-KR" altLang="en-US"/>
          </a:p>
        </p:txBody>
      </p:sp>
    </p:spTree>
    <p:extLst>
      <p:ext uri="{BB962C8B-B14F-4D97-AF65-F5344CB8AC3E}">
        <p14:creationId xmlns:p14="http://schemas.microsoft.com/office/powerpoint/2010/main" val="37324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
한국의 금융자본 특성을 미국과 독일 모델과 비교해보면, 안정성 제고와 금융 리스크 관리 측면에서 정책 방향 설정에 중요한 교훈을 얻을 수 있습니다.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21</a:t>
            </a:fld>
            <a:endParaRPr lang="ko-KR" altLang="en-US"/>
          </a:p>
        </p:txBody>
      </p:sp>
    </p:spTree>
    <p:extLst>
      <p:ext uri="{BB962C8B-B14F-4D97-AF65-F5344CB8AC3E}">
        <p14:creationId xmlns:p14="http://schemas.microsoft.com/office/powerpoint/2010/main" val="126668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전통적 시계열 분석의 한계를 극복하고 경제 체제 변화를 시각화하는 위상 공간 분석의 강점을 소개하며, 경제 진단 및 정책 수립, 미래 연구 확장 가능성을 논의합니다.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22</a:t>
            </a:fld>
            <a:endParaRPr lang="ko-KR" altLang="en-US"/>
          </a:p>
        </p:txBody>
      </p:sp>
    </p:spTree>
    <p:extLst>
      <p:ext uri="{BB962C8B-B14F-4D97-AF65-F5344CB8AC3E}">
        <p14:creationId xmlns:p14="http://schemas.microsoft.com/office/powerpoint/2010/main" val="425743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금융자본의 위상 공간 분석은 국가별 자본-부채 경로의 구조적 특성을 심도 있게 이해하는 새로운 접근법입니다. 이를 통해 경제 성장 모델의 다양성과 금융 리스크를 명확히 진단하여 정책과 연구에 중요한 시사점을 제공합니다.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23</a:t>
            </a:fld>
            <a:endParaRPr lang="ko-KR" altLang="en-US"/>
          </a:p>
        </p:txBody>
      </p:sp>
    </p:spTree>
    <p:extLst>
      <p:ext uri="{BB962C8B-B14F-4D97-AF65-F5344CB8AC3E}">
        <p14:creationId xmlns:p14="http://schemas.microsoft.com/office/powerpoint/2010/main" val="5224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GDP 성장률은 경제 성과 측정에서 중요한 지표지만 양적 성장에 집중해 질적 구조 변화를 포착하는 데 한계가 있습니다. 각국의 자본주의 운영 방식 차이를 살펴보며 금융과 생산의 연결 메커니즘 차이를 가설화합니다.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3</a:t>
            </a:fld>
            <a:endParaRPr lang="ko-KR" altLang="en-US"/>
          </a:p>
        </p:txBody>
      </p:sp>
    </p:spTree>
    <p:extLst>
      <p:ext uri="{BB962C8B-B14F-4D97-AF65-F5344CB8AC3E}">
        <p14:creationId xmlns:p14="http://schemas.microsoft.com/office/powerpoint/2010/main" val="338915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GDP 성장률은 경제 성장의 양적 측면만 반영하고 경제 구조의 질적 변화, 금융자본의 역할과 리스크 증대 같은 중요한 요소를 반영하지 못하는 한계가 있습니다. 이에 따라 보다 심층적인 분석 도구가 필요합니다.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4</a:t>
            </a:fld>
            <a:endParaRPr lang="ko-KR" altLang="en-US"/>
          </a:p>
        </p:txBody>
      </p:sp>
    </p:spTree>
    <p:extLst>
      <p:ext uri="{BB962C8B-B14F-4D97-AF65-F5344CB8AC3E}">
        <p14:creationId xmlns:p14="http://schemas.microsoft.com/office/powerpoint/2010/main" val="2536220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각 국가별로 금융과 생산의 상호작용 방식이 다르며, 이로 인해 경제 성장 경로도 차별화됩니다. 이러한 차이를 분석하여 기존 GDP 중심의 관점에 질문을 던지고 새로운 시각을 모색합니다.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5</a:t>
            </a:fld>
            <a:endParaRPr lang="ko-KR" altLang="en-US"/>
          </a:p>
        </p:txBody>
      </p:sp>
    </p:spTree>
    <p:extLst>
      <p:ext uri="{BB962C8B-B14F-4D97-AF65-F5344CB8AC3E}">
        <p14:creationId xmlns:p14="http://schemas.microsoft.com/office/powerpoint/2010/main" val="19384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금융자본과 실물경제 사이의 연결 고리가 국가별로 어떻게 다르게 작동하는지 가설을 세워, 이들 메커니즘이 성장 경로에 미치는 영향을 분석할 필요성을 강조합니다.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6</a:t>
            </a:fld>
            <a:endParaRPr lang="ko-KR" altLang="en-US"/>
          </a:p>
        </p:txBody>
      </p:sp>
    </p:spTree>
    <p:extLst>
      <p:ext uri="{BB962C8B-B14F-4D97-AF65-F5344CB8AC3E}">
        <p14:creationId xmlns:p14="http://schemas.microsoft.com/office/powerpoint/2010/main" val="232177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힐퍼딩의 금융자본 이론을 바탕으로 현대적 해석을 더해 민간신용, 고정자본형성, 가계부채 등 핵심 변수를 선정했습니다. 각 변수는 금융화, 실물 투자, 금융 리스크를 반영하는 중요한 지표로 해석됩니다.</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7</a:t>
            </a:fld>
            <a:endParaRPr lang="ko-KR" altLang="en-US"/>
          </a:p>
        </p:txBody>
      </p:sp>
    </p:spTree>
    <p:extLst>
      <p:ext uri="{BB962C8B-B14F-4D97-AF65-F5344CB8AC3E}">
        <p14:creationId xmlns:p14="http://schemas.microsoft.com/office/powerpoint/2010/main" val="67361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힐퍼딩은 금융자본과 산업자본의 결합을 강조했으며, 이를 현대적으로 재해석하여 금융화 현상과 자본-부채 관계의 구조적 특성을 분석합니다.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8</a:t>
            </a:fld>
            <a:endParaRPr lang="ko-KR" altLang="en-US"/>
          </a:p>
        </p:txBody>
      </p:sp>
    </p:spTree>
    <p:extLst>
      <p:ext uri="{BB962C8B-B14F-4D97-AF65-F5344CB8AC3E}">
        <p14:creationId xmlns:p14="http://schemas.microsoft.com/office/powerpoint/2010/main" val="274272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
---
민간신용은 금융화 정도를, 고정자본형성은 실물 경제 투자 수준을, 가계부채는 금융 리스크와 부채 기반 소비 및 투자를 나타내어 국가별 성장 경로를 정량적으로 평가합니다.
이미지 원본: Microsoft 365 콘텐츠 라이브러리
</a:t>
            </a:r>
          </a:p>
        </p:txBody>
      </p:sp>
      <p:sp>
        <p:nvSpPr>
          <p:cNvPr id="4" name="슬라이드 번호 개체 틀 3"/>
          <p:cNvSpPr>
            <a:spLocks noGrp="1"/>
          </p:cNvSpPr>
          <p:nvPr>
            <p:ph type="sldNum" sz="quarter" idx="5"/>
          </p:nvPr>
        </p:nvSpPr>
        <p:spPr/>
        <p:txBody>
          <a:bodyPr/>
          <a:lstStyle/>
          <a:p>
            <a:fld id="{A4637C6A-C8FE-4F08-BA07-E311DDDB4D9B}" type="slidenum">
              <a:rPr lang="ko-KR" altLang="en-US" smtClean="0"/>
              <a:t>9</a:t>
            </a:fld>
            <a:endParaRPr lang="ko-KR" altLang="en-US"/>
          </a:p>
        </p:txBody>
      </p:sp>
    </p:spTree>
    <p:extLst>
      <p:ext uri="{BB962C8B-B14F-4D97-AF65-F5344CB8AC3E}">
        <p14:creationId xmlns:p14="http://schemas.microsoft.com/office/powerpoint/2010/main" val="271836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03081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862282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66551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94926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8310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0072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678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607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14308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08597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4653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69517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5587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12/14/2025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7070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12104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12/14/2025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66421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51472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12/14/2025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72413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51052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12/14/2025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65023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52645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017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4586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17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0533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49036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09044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57877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944423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8787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9551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9576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073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86895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602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934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446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08335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873306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0523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1658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12/14/2025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589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12/14/2025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196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1521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0533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83846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0413918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68224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80685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31758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12/14/2025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81167966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12/14/2025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17029473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6685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7C8885-94C6-F432-77CC-466AEF0A54C1}"/>
              </a:ext>
            </a:extLst>
          </p:cNvPr>
          <p:cNvSpPr>
            <a:spLocks noGrp="1"/>
          </p:cNvSpPr>
          <p:nvPr>
            <p:ph type="ctrTitle"/>
          </p:nvPr>
        </p:nvSpPr>
        <p:spPr>
          <a:xfrm>
            <a:off x="429768" y="438912"/>
            <a:ext cx="9317736" cy="4453128"/>
          </a:xfrm>
        </p:spPr>
        <p:txBody>
          <a:bodyPr anchor="t">
            <a:normAutofit/>
          </a:bodyPr>
          <a:lstStyle/>
          <a:p>
            <a:r>
              <a:rPr lang="ko-KR" altLang="en-US" sz="8200" dirty="0"/>
              <a:t>금융자본의 위상 공간 분석과 국가별 자본</a:t>
            </a:r>
            <a:r>
              <a:rPr lang="en-US" altLang="ko-KR" sz="8200" dirty="0"/>
              <a:t>-</a:t>
            </a:r>
            <a:r>
              <a:rPr lang="ko-KR" altLang="en-US" sz="8200" dirty="0"/>
              <a:t>생산 경로</a:t>
            </a:r>
          </a:p>
        </p:txBody>
      </p:sp>
      <p:sp>
        <p:nvSpPr>
          <p:cNvPr id="3" name="부제목 2">
            <a:extLst>
              <a:ext uri="{FF2B5EF4-FFF2-40B4-BE49-F238E27FC236}">
                <a16:creationId xmlns:a16="http://schemas.microsoft.com/office/drawing/2014/main" id="{C0934FCD-F9A0-99AB-4FF0-2F48FDC01D40}"/>
              </a:ext>
            </a:extLst>
          </p:cNvPr>
          <p:cNvSpPr>
            <a:spLocks noGrp="1"/>
          </p:cNvSpPr>
          <p:nvPr>
            <p:ph type="subTitle" idx="1"/>
          </p:nvPr>
        </p:nvSpPr>
        <p:spPr>
          <a:xfrm>
            <a:off x="429768" y="4965192"/>
            <a:ext cx="5431536" cy="1289304"/>
          </a:xfrm>
        </p:spPr>
        <p:txBody>
          <a:bodyPr anchor="b">
            <a:normAutofit/>
          </a:bodyPr>
          <a:lstStyle/>
          <a:p>
            <a:r>
              <a:rPr lang="ko-KR" altLang="en-US" dirty="0"/>
              <a:t>주요국 금융 구조와 리스크 상호작용 탐구</a:t>
            </a:r>
            <a:endParaRPr lang="en-US" altLang="ko-KR" dirty="0"/>
          </a:p>
          <a:p>
            <a:r>
              <a:rPr lang="en-US" altLang="ko-KR" sz="1600" dirty="0"/>
              <a:t> - 202418032 </a:t>
            </a:r>
            <a:r>
              <a:rPr lang="ko-KR" altLang="en-US" sz="1600" dirty="0"/>
              <a:t>최영석</a:t>
            </a:r>
          </a:p>
        </p:txBody>
      </p:sp>
    </p:spTree>
    <p:extLst>
      <p:ext uri="{BB962C8B-B14F-4D97-AF65-F5344CB8AC3E}">
        <p14:creationId xmlns:p14="http://schemas.microsoft.com/office/powerpoint/2010/main" val="210639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42" presetClass="entr" presetSubtype="0" fill="hold" grpId="1" nodeType="withEffect">
                                  <p:stCondLst>
                                    <p:cond delay="250"/>
                                  </p:stCondLst>
                                  <p:iterate type="wd">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7F08C7-06CE-2C69-1457-4ED27B831D22}"/>
              </a:ext>
            </a:extLst>
          </p:cNvPr>
          <p:cNvSpPr>
            <a:spLocks noGrp="1"/>
          </p:cNvSpPr>
          <p:nvPr>
            <p:ph type="title"/>
          </p:nvPr>
        </p:nvSpPr>
        <p:spPr>
          <a:xfrm>
            <a:off x="429768" y="2743200"/>
            <a:ext cx="12057200" cy="2944368"/>
          </a:xfrm>
        </p:spPr>
        <p:txBody>
          <a:bodyPr anchor="b">
            <a:normAutofit/>
          </a:bodyPr>
          <a:lstStyle/>
          <a:p>
            <a:r>
              <a:rPr lang="ko-KR" altLang="en-US" dirty="0"/>
              <a:t>데이터 수집, </a:t>
            </a:r>
            <a:r>
              <a:rPr lang="ko-KR" altLang="en-US" dirty="0" err="1"/>
              <a:t>전처리</a:t>
            </a:r>
            <a:br>
              <a:rPr lang="en-US" altLang="ko-KR" dirty="0"/>
            </a:br>
            <a:r>
              <a:rPr lang="ko-KR" altLang="en-US" dirty="0"/>
              <a:t>위상 공간 분석 방법론</a:t>
            </a:r>
          </a:p>
        </p:txBody>
      </p:sp>
      <p:sp>
        <p:nvSpPr>
          <p:cNvPr id="7" name="Text Placeholder 2">
            <a:extLst>
              <a:ext uri="{FF2B5EF4-FFF2-40B4-BE49-F238E27FC236}">
                <a16:creationId xmlns:a16="http://schemas.microsoft.com/office/drawing/2014/main" id="{BE462E48-1680-6385-F05B-78AACC59FA9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923471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B5372975-D766-B218-8400-B1781FD6EA75}"/>
              </a:ext>
            </a:extLst>
          </p:cNvPr>
          <p:cNvSpPr/>
          <p:nvPr/>
        </p:nvSpPr>
        <p:spPr>
          <a:xfrm>
            <a:off x="8153499" y="0"/>
            <a:ext cx="3473831" cy="6858000"/>
          </a:xfrm>
          <a:prstGeom prst="rect">
            <a:avLst/>
          </a:pr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2004E72-0417-E855-8795-D3E93F087C4D}"/>
              </a:ext>
            </a:extLst>
          </p:cNvPr>
          <p:cNvSpPr/>
          <p:nvPr/>
        </p:nvSpPr>
        <p:spPr>
          <a:xfrm>
            <a:off x="4361887" y="0"/>
            <a:ext cx="3473831" cy="6858000"/>
          </a:xfrm>
          <a:prstGeom prst="rect">
            <a:avLst/>
          </a:prstGeom>
          <a:solidFill>
            <a:schemeClr val="accent5">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BA97A39C-1AD2-7128-DBCD-DAAE0A3DA51A}"/>
              </a:ext>
            </a:extLst>
          </p:cNvPr>
          <p:cNvSpPr/>
          <p:nvPr/>
        </p:nvSpPr>
        <p:spPr>
          <a:xfrm>
            <a:off x="570270" y="0"/>
            <a:ext cx="3473831" cy="6858000"/>
          </a:xfrm>
          <a:prstGeom prst="rect">
            <a:avLst/>
          </a:prstGeom>
          <a:solidFill>
            <a:schemeClr val="accent6">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06B6FD3-C33B-6D0E-71DA-265AF9D6A536}"/>
              </a:ext>
            </a:extLst>
          </p:cNvPr>
          <p:cNvSpPr>
            <a:spLocks noGrp="1"/>
          </p:cNvSpPr>
          <p:nvPr>
            <p:ph type="title"/>
          </p:nvPr>
        </p:nvSpPr>
        <p:spPr>
          <a:xfrm>
            <a:off x="770554" y="321908"/>
            <a:ext cx="3273552" cy="1947672"/>
          </a:xfrm>
        </p:spPr>
        <p:txBody>
          <a:bodyPr vert="horz" lIns="91440" tIns="45720" rIns="91440" bIns="45720" rtlCol="0" anchor="b">
            <a:normAutofit/>
          </a:bodyPr>
          <a:lstStyle/>
          <a:p>
            <a:r>
              <a:rPr lang="ko-KR" altLang="en-US" b="0" kern="1200" dirty="0">
                <a:latin typeface="+mj-lt"/>
                <a:ea typeface="+mj-ea"/>
                <a:cs typeface="+mj-cs"/>
              </a:rPr>
              <a:t>데이터 소스</a:t>
            </a:r>
            <a:r>
              <a:rPr lang="en-US" altLang="ko-KR" b="0" kern="1200" dirty="0">
                <a:latin typeface="+mj-lt"/>
                <a:ea typeface="+mj-ea"/>
                <a:cs typeface="+mj-cs"/>
              </a:rPr>
              <a:t>: World Bank, BIS </a:t>
            </a:r>
            <a:r>
              <a:rPr lang="ko-KR" altLang="en-US" b="0" kern="1200" dirty="0">
                <a:latin typeface="+mj-lt"/>
                <a:ea typeface="+mj-ea"/>
                <a:cs typeface="+mj-cs"/>
              </a:rPr>
              <a:t>및 개방형 </a:t>
            </a:r>
            <a:r>
              <a:rPr lang="en-US" altLang="ko-KR" b="0" kern="1200" dirty="0">
                <a:latin typeface="+mj-lt"/>
                <a:ea typeface="+mj-ea"/>
                <a:cs typeface="+mj-cs"/>
              </a:rPr>
              <a:t>API </a:t>
            </a:r>
            <a:r>
              <a:rPr lang="ko-KR" altLang="en-US" b="0" kern="1200" dirty="0">
                <a:latin typeface="+mj-lt"/>
                <a:ea typeface="+mj-ea"/>
                <a:cs typeface="+mj-cs"/>
              </a:rPr>
              <a:t>활용</a:t>
            </a:r>
          </a:p>
        </p:txBody>
      </p:sp>
      <p:sp>
        <p:nvSpPr>
          <p:cNvPr id="5" name="TextBox 4">
            <a:extLst>
              <a:ext uri="{FF2B5EF4-FFF2-40B4-BE49-F238E27FC236}">
                <a16:creationId xmlns:a16="http://schemas.microsoft.com/office/drawing/2014/main" id="{AC0E49E6-BD35-4BCC-B138-D212D07188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0554" y="2899484"/>
            <a:ext cx="3273552" cy="2953512"/>
          </a:xfrm>
          <a:prstGeom prst="rect">
            <a:avLst/>
          </a:prstGeom>
        </p:spPr>
        <p:txBody>
          <a:bodyPr>
            <a:normAutofit/>
          </a:bodyPr>
          <a:lstStyle/>
          <a:p>
            <a:pPr marL="0" indent="0" latinLnBrk="0">
              <a:spcBef>
                <a:spcPts val="2500"/>
              </a:spcBef>
              <a:spcAft>
                <a:spcPts val="600"/>
              </a:spcAft>
              <a:buNone/>
            </a:pPr>
            <a:r>
              <a:rPr lang="ko-KR" altLang="en-US" sz="1400" b="1" dirty="0"/>
              <a:t>신뢰성 높은 국제 데이터</a:t>
            </a:r>
          </a:p>
          <a:p>
            <a:pPr marL="0" lvl="1" indent="0" latinLnBrk="0">
              <a:spcBef>
                <a:spcPts val="1000"/>
              </a:spcBef>
              <a:spcAft>
                <a:spcPts val="600"/>
              </a:spcAft>
              <a:buNone/>
            </a:pPr>
            <a:r>
              <a:rPr lang="ko-KR" altLang="en-US" sz="1400" dirty="0"/>
              <a:t>데이터는 세계은행과 국제결제은행</a:t>
            </a:r>
            <a:r>
              <a:rPr lang="en-US" altLang="ko-KR" sz="1400" dirty="0"/>
              <a:t>(BIS)</a:t>
            </a:r>
            <a:r>
              <a:rPr lang="ko-KR" altLang="en-US" sz="1400" dirty="0"/>
              <a:t>에서 제공하는 신뢰성 높은 소스에서 수집되었습니다</a:t>
            </a:r>
            <a:r>
              <a:rPr lang="en-US" altLang="ko-KR" sz="1400" dirty="0"/>
              <a:t>.</a:t>
            </a:r>
          </a:p>
          <a:p>
            <a:pPr marL="0" indent="0" latinLnBrk="0">
              <a:spcBef>
                <a:spcPts val="2500"/>
              </a:spcBef>
              <a:spcAft>
                <a:spcPts val="600"/>
              </a:spcAft>
              <a:buNone/>
            </a:pPr>
            <a:r>
              <a:rPr lang="ko-KR" altLang="en-US" sz="1400" b="1" dirty="0"/>
              <a:t>개방형 </a:t>
            </a:r>
            <a:r>
              <a:rPr lang="en-US" altLang="ko-KR" sz="1400" b="1" dirty="0"/>
              <a:t>API </a:t>
            </a:r>
            <a:r>
              <a:rPr lang="ko-KR" altLang="en-US" sz="1400" b="1" dirty="0"/>
              <a:t>활용</a:t>
            </a:r>
          </a:p>
          <a:p>
            <a:pPr marL="0" lvl="1" indent="0" latinLnBrk="0">
              <a:spcBef>
                <a:spcPts val="1000"/>
              </a:spcBef>
              <a:spcAft>
                <a:spcPts val="600"/>
              </a:spcAft>
              <a:buNone/>
            </a:pPr>
            <a:r>
              <a:rPr lang="ko-KR" altLang="en-US" sz="1400" dirty="0"/>
              <a:t>개방형 </a:t>
            </a:r>
            <a:r>
              <a:rPr lang="en-US" altLang="ko-KR" sz="1400" dirty="0"/>
              <a:t>API</a:t>
            </a:r>
            <a:r>
              <a:rPr lang="ko-KR" altLang="en-US" sz="1400" dirty="0"/>
              <a:t>를 통해 다양한 국가와 시점의 금융 및 경제 지표 데이터를 실시간으로 통합했습니다</a:t>
            </a:r>
            <a:r>
              <a:rPr lang="en-US" altLang="ko-KR" sz="1400" dirty="0"/>
              <a:t>.</a:t>
            </a:r>
          </a:p>
        </p:txBody>
      </p:sp>
      <p:sp>
        <p:nvSpPr>
          <p:cNvPr id="8" name="TextBox 7">
            <a:extLst>
              <a:ext uri="{FF2B5EF4-FFF2-40B4-BE49-F238E27FC236}">
                <a16:creationId xmlns:a16="http://schemas.microsoft.com/office/drawing/2014/main" id="{EB553B03-3215-01CE-313E-4711D664C21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62166" y="2899484"/>
            <a:ext cx="3273552" cy="4034862"/>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err="1"/>
              <a:t>결측치</a:t>
            </a:r>
            <a:r>
              <a:rPr lang="ko-KR" altLang="en-US" sz="1400" b="1" dirty="0"/>
              <a:t> 보간</a:t>
            </a:r>
          </a:p>
          <a:p>
            <a:pPr marL="0" lvl="1" indent="0" latinLnBrk="0">
              <a:spcBef>
                <a:spcPts val="1000"/>
              </a:spcBef>
              <a:spcAft>
                <a:spcPts val="600"/>
              </a:spcAft>
              <a:buFont typeface="Arial" panose="020B0604020202020204" pitchFamily="34" charset="0"/>
              <a:buNone/>
            </a:pPr>
            <a:r>
              <a:rPr lang="ko-KR" altLang="en-US" sz="1400" dirty="0" err="1"/>
              <a:t>결측값을</a:t>
            </a:r>
            <a:r>
              <a:rPr lang="ko-KR" altLang="en-US" sz="1400" dirty="0"/>
              <a:t> 검색을 통한 수동 기입을 비롯해 적절한 방법으로 보완하여 데이터의 완전성을 확보했습니다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국가코드 매핑</a:t>
            </a:r>
          </a:p>
          <a:p>
            <a:pPr marL="0" lvl="1" indent="0" latinLnBrk="0">
              <a:spcBef>
                <a:spcPts val="1000"/>
              </a:spcBef>
              <a:spcAft>
                <a:spcPts val="600"/>
              </a:spcAft>
              <a:buFont typeface="Arial" panose="020B0604020202020204" pitchFamily="34" charset="0"/>
              <a:buNone/>
            </a:pPr>
            <a:r>
              <a:rPr lang="ko-KR" altLang="en-US" sz="1400" dirty="0"/>
              <a:t>다양한 출처의 국가코드를 표준화 하여 일관성을 유지했습니다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데이터 병합</a:t>
            </a:r>
          </a:p>
          <a:p>
            <a:pPr marL="0" lvl="1" indent="0" latinLnBrk="0">
              <a:spcBef>
                <a:spcPts val="1000"/>
              </a:spcBef>
              <a:spcAft>
                <a:spcPts val="600"/>
              </a:spcAft>
              <a:buFont typeface="Arial" panose="020B0604020202020204" pitchFamily="34" charset="0"/>
              <a:buNone/>
            </a:pPr>
            <a:r>
              <a:rPr lang="ko-KR" altLang="en-US" sz="1400" dirty="0"/>
              <a:t>여러 출처 데이터를 통합하여 분석 기반을 마련했습니다</a:t>
            </a:r>
            <a:r>
              <a:rPr lang="en-US" altLang="ko-KR" sz="1400" dirty="0"/>
              <a:t>.</a:t>
            </a:r>
          </a:p>
        </p:txBody>
      </p:sp>
      <p:sp>
        <p:nvSpPr>
          <p:cNvPr id="11" name="제목 1">
            <a:extLst>
              <a:ext uri="{FF2B5EF4-FFF2-40B4-BE49-F238E27FC236}">
                <a16:creationId xmlns:a16="http://schemas.microsoft.com/office/drawing/2014/main" id="{719395FE-2866-0CEB-01A5-5BB11ADF79CD}"/>
              </a:ext>
            </a:extLst>
          </p:cNvPr>
          <p:cNvSpPr txBox="1">
            <a:spLocks/>
          </p:cNvSpPr>
          <p:nvPr/>
        </p:nvSpPr>
        <p:spPr>
          <a:xfrm>
            <a:off x="4562168" y="225896"/>
            <a:ext cx="3273552" cy="1947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데이터 </a:t>
            </a:r>
            <a:r>
              <a:rPr lang="ko-KR" altLang="en-US" dirty="0" err="1"/>
              <a:t>전처리</a:t>
            </a:r>
            <a:r>
              <a:rPr lang="en-US" altLang="ko-KR" dirty="0"/>
              <a:t>: </a:t>
            </a:r>
            <a:r>
              <a:rPr lang="ko-KR" altLang="en-US" dirty="0" err="1"/>
              <a:t>결측치</a:t>
            </a:r>
            <a:r>
              <a:rPr lang="ko-KR" altLang="en-US" dirty="0"/>
              <a:t> 보간</a:t>
            </a:r>
            <a:r>
              <a:rPr lang="en-US" altLang="ko-KR" dirty="0"/>
              <a:t>, </a:t>
            </a:r>
            <a:r>
              <a:rPr lang="ko-KR" altLang="en-US" dirty="0"/>
              <a:t>국가코드 매핑</a:t>
            </a:r>
            <a:r>
              <a:rPr lang="en-US" altLang="ko-KR" dirty="0"/>
              <a:t>, </a:t>
            </a:r>
            <a:r>
              <a:rPr lang="ko-KR" altLang="en-US" dirty="0"/>
              <a:t>병합 과정</a:t>
            </a:r>
          </a:p>
        </p:txBody>
      </p:sp>
      <p:sp>
        <p:nvSpPr>
          <p:cNvPr id="12" name="제목 1">
            <a:extLst>
              <a:ext uri="{FF2B5EF4-FFF2-40B4-BE49-F238E27FC236}">
                <a16:creationId xmlns:a16="http://schemas.microsoft.com/office/drawing/2014/main" id="{9A4955CA-BAA7-62C6-B260-E74860F6840B}"/>
              </a:ext>
            </a:extLst>
          </p:cNvPr>
          <p:cNvSpPr txBox="1">
            <a:spLocks/>
          </p:cNvSpPr>
          <p:nvPr/>
        </p:nvSpPr>
        <p:spPr>
          <a:xfrm>
            <a:off x="8353781" y="225896"/>
            <a:ext cx="3067663" cy="20208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분석 기법</a:t>
            </a:r>
            <a:r>
              <a:rPr lang="en-US" altLang="ko-KR" dirty="0"/>
              <a:t>: </a:t>
            </a:r>
          </a:p>
          <a:p>
            <a:r>
              <a:rPr lang="ko-KR" altLang="en-US" dirty="0"/>
              <a:t>위상 공간</a:t>
            </a:r>
            <a:endParaRPr lang="en-US" altLang="ko-KR" dirty="0"/>
          </a:p>
          <a:p>
            <a:r>
              <a:rPr lang="en-US" altLang="ko-KR" dirty="0"/>
              <a:t>(Phase Space) </a:t>
            </a:r>
          </a:p>
          <a:p>
            <a:r>
              <a:rPr lang="ko-KR" altLang="en-US" dirty="0"/>
              <a:t>접근법</a:t>
            </a:r>
          </a:p>
        </p:txBody>
      </p:sp>
      <p:sp>
        <p:nvSpPr>
          <p:cNvPr id="13" name="TextBox 12">
            <a:extLst>
              <a:ext uri="{FF2B5EF4-FFF2-40B4-BE49-F238E27FC236}">
                <a16:creationId xmlns:a16="http://schemas.microsoft.com/office/drawing/2014/main" id="{04E8C88D-D878-EA64-0350-6328ED4085A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53782" y="2590456"/>
            <a:ext cx="3067664" cy="4041648"/>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위상 공간 접근법</a:t>
            </a:r>
          </a:p>
          <a:p>
            <a:pPr marL="0" lvl="1" indent="0" latinLnBrk="0">
              <a:spcBef>
                <a:spcPts val="1000"/>
              </a:spcBef>
              <a:spcAft>
                <a:spcPts val="600"/>
              </a:spcAft>
              <a:buFont typeface="Arial" panose="020B0604020202020204" pitchFamily="34" charset="0"/>
              <a:buNone/>
            </a:pPr>
            <a:r>
              <a:rPr lang="ko-KR" altLang="en-US" sz="1400" dirty="0"/>
              <a:t>위상 공간 기법은 금융 변수의 상태 변화를 궤적으로 표현하여 시간 의존성을 넘어 분석합니다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경제 구조 시각화</a:t>
            </a:r>
          </a:p>
          <a:p>
            <a:pPr marL="0" lvl="1" indent="0" latinLnBrk="0">
              <a:spcBef>
                <a:spcPts val="1000"/>
              </a:spcBef>
              <a:spcAft>
                <a:spcPts val="600"/>
              </a:spcAft>
              <a:buFont typeface="Arial" panose="020B0604020202020204" pitchFamily="34" charset="0"/>
              <a:buNone/>
            </a:pPr>
            <a:r>
              <a:rPr lang="ko-KR" altLang="en-US" sz="1400" dirty="0"/>
              <a:t>경제 구조의 동적 변화를 위상 공간에서 시각화해 변화 양상을 직관적으로 파악할 수 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시계열 분석과 비교</a:t>
            </a:r>
          </a:p>
          <a:p>
            <a:pPr marL="0" lvl="1" indent="0" latinLnBrk="0">
              <a:spcBef>
                <a:spcPts val="1000"/>
              </a:spcBef>
              <a:spcAft>
                <a:spcPts val="600"/>
              </a:spcAft>
              <a:buFont typeface="Arial" panose="020B0604020202020204" pitchFamily="34" charset="0"/>
              <a:buNone/>
            </a:pPr>
            <a:r>
              <a:rPr lang="ko-KR" altLang="en-US" sz="1400" dirty="0"/>
              <a:t>시계열 분석 대신 상태 공간 분석으로 더 복잡한 경제 변수 상호작용을 효과적으로 비교합니다</a:t>
            </a:r>
            <a:r>
              <a:rPr lang="en-US" altLang="ko-KR" sz="1400" dirty="0"/>
              <a:t>.</a:t>
            </a:r>
          </a:p>
        </p:txBody>
      </p:sp>
    </p:spTree>
    <p:extLst>
      <p:ext uri="{BB962C8B-B14F-4D97-AF65-F5344CB8AC3E}">
        <p14:creationId xmlns:p14="http://schemas.microsoft.com/office/powerpoint/2010/main" val="2933897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iterate>
                                    <p:tmPct val="10000"/>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iterate>
                                    <p:tmPct val="10000"/>
                                  </p:iterate>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6C81-44A6-62C1-7472-FA2DA06D3E6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F1FD572-B844-EA6E-61B0-D919F844F7D9}"/>
              </a:ext>
            </a:extLst>
          </p:cNvPr>
          <p:cNvSpPr>
            <a:spLocks noGrp="1"/>
          </p:cNvSpPr>
          <p:nvPr>
            <p:ph type="title"/>
          </p:nvPr>
        </p:nvSpPr>
        <p:spPr>
          <a:xfrm>
            <a:off x="429768" y="1810512"/>
            <a:ext cx="7772400" cy="4562856"/>
          </a:xfrm>
        </p:spPr>
        <p:txBody>
          <a:bodyPr anchor="b">
            <a:normAutofit/>
          </a:bodyPr>
          <a:lstStyle/>
          <a:p>
            <a:r>
              <a:rPr lang="ko-KR" altLang="en-US" dirty="0"/>
              <a:t>시스템 구성도와 핵심기능</a:t>
            </a:r>
          </a:p>
        </p:txBody>
      </p:sp>
      <p:sp>
        <p:nvSpPr>
          <p:cNvPr id="7" name="Text Placeholder 2">
            <a:extLst>
              <a:ext uri="{FF2B5EF4-FFF2-40B4-BE49-F238E27FC236}">
                <a16:creationId xmlns:a16="http://schemas.microsoft.com/office/drawing/2014/main" id="{BCB80E2C-9786-867B-EF39-091A67279AD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394316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05D7-734D-9BC2-B907-917BF46FF0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9E39160C-B804-CA34-011E-D2689EAC5D23}"/>
              </a:ext>
            </a:extLst>
          </p:cNvPr>
          <p:cNvSpPr/>
          <p:nvPr/>
        </p:nvSpPr>
        <p:spPr>
          <a:xfrm>
            <a:off x="876513" y="3429000"/>
            <a:ext cx="4375682" cy="24310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F734FF7B-3A93-F19F-D290-9385F37254F9}"/>
              </a:ext>
            </a:extLst>
          </p:cNvPr>
          <p:cNvSpPr/>
          <p:nvPr/>
        </p:nvSpPr>
        <p:spPr>
          <a:xfrm>
            <a:off x="8153499" y="0"/>
            <a:ext cx="3473831" cy="6858000"/>
          </a:xfrm>
          <a:prstGeom prst="rect">
            <a:avLst/>
          </a:pr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2" name="제목 1">
            <a:extLst>
              <a:ext uri="{FF2B5EF4-FFF2-40B4-BE49-F238E27FC236}">
                <a16:creationId xmlns:a16="http://schemas.microsoft.com/office/drawing/2014/main" id="{20D910CA-C4A0-E304-E368-5FDF7773BE8F}"/>
              </a:ext>
            </a:extLst>
          </p:cNvPr>
          <p:cNvSpPr txBox="1">
            <a:spLocks/>
          </p:cNvSpPr>
          <p:nvPr/>
        </p:nvSpPr>
        <p:spPr>
          <a:xfrm>
            <a:off x="8353781" y="225896"/>
            <a:ext cx="3067663" cy="1386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핵심 기능</a:t>
            </a:r>
          </a:p>
        </p:txBody>
      </p:sp>
      <p:sp>
        <p:nvSpPr>
          <p:cNvPr id="13" name="TextBox 12">
            <a:extLst>
              <a:ext uri="{FF2B5EF4-FFF2-40B4-BE49-F238E27FC236}">
                <a16:creationId xmlns:a16="http://schemas.microsoft.com/office/drawing/2014/main" id="{27962FBB-E904-0CF7-E378-082567EA26F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53782" y="2044864"/>
            <a:ext cx="3067664" cy="4587240"/>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소셜 로그인</a:t>
            </a:r>
          </a:p>
          <a:p>
            <a:pPr marL="0" lvl="1" indent="0" latinLnBrk="0">
              <a:spcBef>
                <a:spcPts val="1000"/>
              </a:spcBef>
              <a:spcAft>
                <a:spcPts val="600"/>
              </a:spcAft>
              <a:buFont typeface="Arial" panose="020B0604020202020204" pitchFamily="34" charset="0"/>
              <a:buNone/>
            </a:pPr>
            <a:r>
              <a:rPr lang="ko-KR" altLang="en-US" sz="1400" dirty="0"/>
              <a:t>관리되지 않는 인원이 들어와 서비스에 공격을 하는 행위를 방지하고 효율적인 유저 관리를 위해 소셜 로그인을 도입 및 로그인을 해야 페이지를 볼 수 있게 작성</a:t>
            </a:r>
            <a:endParaRPr lang="en-US" altLang="ko-KR" sz="1400" dirty="0"/>
          </a:p>
          <a:p>
            <a:pPr marL="0" lvl="1" indent="0" latinLnBrk="0">
              <a:spcBef>
                <a:spcPts val="1000"/>
              </a:spcBef>
              <a:spcAft>
                <a:spcPts val="600"/>
              </a:spcAft>
              <a:buFont typeface="Arial" panose="020B0604020202020204" pitchFamily="34" charset="0"/>
              <a:buNone/>
            </a:pPr>
            <a:r>
              <a:rPr lang="ko-KR" altLang="en-US" sz="1400" b="1" dirty="0"/>
              <a:t>경제 구조 시각화 그래프</a:t>
            </a:r>
          </a:p>
          <a:p>
            <a:pPr marL="0" lvl="1" indent="0" latinLnBrk="0">
              <a:spcBef>
                <a:spcPts val="1000"/>
              </a:spcBef>
              <a:spcAft>
                <a:spcPts val="600"/>
              </a:spcAft>
              <a:buFont typeface="Arial" panose="020B0604020202020204" pitchFamily="34" charset="0"/>
              <a:buNone/>
            </a:pPr>
            <a:r>
              <a:rPr lang="ko-KR" altLang="en-US" sz="1400" dirty="0"/>
              <a:t>경제 구조의 동적 변화를 위상 공간에서 시각화해 변화 양상을 직관적으로 파악할 수 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게시판</a:t>
            </a:r>
          </a:p>
          <a:p>
            <a:pPr marL="0" lvl="1" indent="0" latinLnBrk="0">
              <a:spcBef>
                <a:spcPts val="1000"/>
              </a:spcBef>
              <a:spcAft>
                <a:spcPts val="600"/>
              </a:spcAft>
              <a:buFont typeface="Arial" panose="020B0604020202020204" pitchFamily="34" charset="0"/>
              <a:buNone/>
            </a:pPr>
            <a:r>
              <a:rPr lang="ko-KR" altLang="en-US" sz="1400" dirty="0"/>
              <a:t>누구나 자신의 의견을 제시하고 토론할 수 있습니다</a:t>
            </a:r>
            <a:r>
              <a:rPr lang="en-US" altLang="ko-KR" sz="1400" dirty="0"/>
              <a:t>. </a:t>
            </a:r>
            <a:r>
              <a:rPr lang="ko-KR" altLang="en-US" sz="1400" dirty="0"/>
              <a:t>댓글과 추천을 통해 글의 인기도를 구별할 수 있습니다</a:t>
            </a:r>
            <a:r>
              <a:rPr lang="en-US" altLang="ko-KR" sz="1400" dirty="0"/>
              <a:t>.</a:t>
            </a:r>
          </a:p>
        </p:txBody>
      </p:sp>
      <p:sp>
        <p:nvSpPr>
          <p:cNvPr id="6" name="직사각형 5">
            <a:extLst>
              <a:ext uri="{FF2B5EF4-FFF2-40B4-BE49-F238E27FC236}">
                <a16:creationId xmlns:a16="http://schemas.microsoft.com/office/drawing/2014/main" id="{9DD0F593-F8E5-76B9-550C-C6CEF7ADA02B}"/>
              </a:ext>
            </a:extLst>
          </p:cNvPr>
          <p:cNvSpPr/>
          <p:nvPr/>
        </p:nvSpPr>
        <p:spPr>
          <a:xfrm>
            <a:off x="1229032" y="2507226"/>
            <a:ext cx="2261420" cy="11110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t>Spring</a:t>
            </a:r>
          </a:p>
          <a:p>
            <a:pPr algn="ctr"/>
            <a:r>
              <a:rPr lang="ko-KR" altLang="en-US" b="1" dirty="0"/>
              <a:t>웹 서버</a:t>
            </a:r>
          </a:p>
        </p:txBody>
      </p:sp>
      <p:sp>
        <p:nvSpPr>
          <p:cNvPr id="9" name="직사각형 8">
            <a:extLst>
              <a:ext uri="{FF2B5EF4-FFF2-40B4-BE49-F238E27FC236}">
                <a16:creationId xmlns:a16="http://schemas.microsoft.com/office/drawing/2014/main" id="{5FAE9A6C-2EB7-A707-73E1-39605D3A3A4D}"/>
              </a:ext>
            </a:extLst>
          </p:cNvPr>
          <p:cNvSpPr/>
          <p:nvPr/>
        </p:nvSpPr>
        <p:spPr>
          <a:xfrm>
            <a:off x="1229032" y="707923"/>
            <a:ext cx="2261420" cy="11110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ko-KR" b="1" dirty="0"/>
              <a:t>Python</a:t>
            </a:r>
          </a:p>
          <a:p>
            <a:pPr algn="ctr"/>
            <a:r>
              <a:rPr lang="en-US" altLang="ko-KR" b="1" dirty="0"/>
              <a:t>API </a:t>
            </a:r>
            <a:r>
              <a:rPr lang="ko-KR" altLang="en-US" b="1" dirty="0"/>
              <a:t>서버</a:t>
            </a:r>
          </a:p>
        </p:txBody>
      </p:sp>
      <p:sp>
        <p:nvSpPr>
          <p:cNvPr id="10" name="타원 9">
            <a:extLst>
              <a:ext uri="{FF2B5EF4-FFF2-40B4-BE49-F238E27FC236}">
                <a16:creationId xmlns:a16="http://schemas.microsoft.com/office/drawing/2014/main" id="{43928306-2552-17BC-42C4-1BEB31580DA1}"/>
              </a:ext>
            </a:extLst>
          </p:cNvPr>
          <p:cNvSpPr/>
          <p:nvPr/>
        </p:nvSpPr>
        <p:spPr>
          <a:xfrm>
            <a:off x="5236990" y="2470676"/>
            <a:ext cx="2261419" cy="1111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t>클라이언트</a:t>
            </a:r>
          </a:p>
        </p:txBody>
      </p:sp>
      <p:sp>
        <p:nvSpPr>
          <p:cNvPr id="17" name="직사각형 16">
            <a:extLst>
              <a:ext uri="{FF2B5EF4-FFF2-40B4-BE49-F238E27FC236}">
                <a16:creationId xmlns:a16="http://schemas.microsoft.com/office/drawing/2014/main" id="{7B68C2E3-60E8-745F-C0B7-C077CB4A7C41}"/>
              </a:ext>
            </a:extLst>
          </p:cNvPr>
          <p:cNvSpPr/>
          <p:nvPr/>
        </p:nvSpPr>
        <p:spPr>
          <a:xfrm>
            <a:off x="1229032" y="3618272"/>
            <a:ext cx="2266039" cy="27530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소셜 로그인</a:t>
            </a:r>
          </a:p>
        </p:txBody>
      </p:sp>
      <p:sp>
        <p:nvSpPr>
          <p:cNvPr id="19" name="직사각형 18">
            <a:extLst>
              <a:ext uri="{FF2B5EF4-FFF2-40B4-BE49-F238E27FC236}">
                <a16:creationId xmlns:a16="http://schemas.microsoft.com/office/drawing/2014/main" id="{50764814-8D86-FDA1-7D45-8933E14AECFD}"/>
              </a:ext>
            </a:extLst>
          </p:cNvPr>
          <p:cNvSpPr/>
          <p:nvPr/>
        </p:nvSpPr>
        <p:spPr>
          <a:xfrm>
            <a:off x="1231285" y="4179011"/>
            <a:ext cx="735814" cy="103976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메</a:t>
            </a:r>
            <a:endParaRPr lang="en-US" altLang="ko-KR" dirty="0"/>
          </a:p>
          <a:p>
            <a:pPr algn="ctr"/>
            <a:r>
              <a:rPr lang="ko-KR" altLang="en-US" dirty="0"/>
              <a:t>인</a:t>
            </a:r>
          </a:p>
        </p:txBody>
      </p:sp>
      <p:sp>
        <p:nvSpPr>
          <p:cNvPr id="20" name="직사각형 19">
            <a:extLst>
              <a:ext uri="{FF2B5EF4-FFF2-40B4-BE49-F238E27FC236}">
                <a16:creationId xmlns:a16="http://schemas.microsoft.com/office/drawing/2014/main" id="{1937A603-419F-F73D-1B8E-24AC3715DF60}"/>
              </a:ext>
            </a:extLst>
          </p:cNvPr>
          <p:cNvSpPr/>
          <p:nvPr/>
        </p:nvSpPr>
        <p:spPr>
          <a:xfrm>
            <a:off x="1224412" y="3893573"/>
            <a:ext cx="2266039" cy="27530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ko-KR" altLang="en-US" dirty="0"/>
              <a:t>로그인 검증</a:t>
            </a:r>
          </a:p>
        </p:txBody>
      </p:sp>
      <p:sp>
        <p:nvSpPr>
          <p:cNvPr id="21" name="직사각형 20">
            <a:extLst>
              <a:ext uri="{FF2B5EF4-FFF2-40B4-BE49-F238E27FC236}">
                <a16:creationId xmlns:a16="http://schemas.microsoft.com/office/drawing/2014/main" id="{34D99602-599E-32B7-CC4A-3BAA0BC52ED0}"/>
              </a:ext>
            </a:extLst>
          </p:cNvPr>
          <p:cNvSpPr/>
          <p:nvPr/>
        </p:nvSpPr>
        <p:spPr>
          <a:xfrm>
            <a:off x="1956620" y="4177782"/>
            <a:ext cx="766915" cy="10422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그</a:t>
            </a:r>
            <a:endParaRPr lang="en-US" altLang="ko-KR" dirty="0"/>
          </a:p>
          <a:p>
            <a:pPr algn="ctr"/>
            <a:r>
              <a:rPr lang="ko-KR" altLang="en-US" dirty="0" err="1"/>
              <a:t>래</a:t>
            </a:r>
            <a:endParaRPr lang="en-US" altLang="ko-KR" dirty="0"/>
          </a:p>
          <a:p>
            <a:pPr algn="ctr"/>
            <a:r>
              <a:rPr lang="ko-KR" altLang="en-US" dirty="0" err="1"/>
              <a:t>프</a:t>
            </a:r>
            <a:endParaRPr lang="ko-KR" altLang="en-US" dirty="0"/>
          </a:p>
        </p:txBody>
      </p:sp>
      <p:sp>
        <p:nvSpPr>
          <p:cNvPr id="24" name="직사각형 23">
            <a:extLst>
              <a:ext uri="{FF2B5EF4-FFF2-40B4-BE49-F238E27FC236}">
                <a16:creationId xmlns:a16="http://schemas.microsoft.com/office/drawing/2014/main" id="{7F70188D-C470-9590-B95C-0C229F0EAE19}"/>
              </a:ext>
            </a:extLst>
          </p:cNvPr>
          <p:cNvSpPr/>
          <p:nvPr/>
        </p:nvSpPr>
        <p:spPr>
          <a:xfrm>
            <a:off x="3490451" y="4325270"/>
            <a:ext cx="749562" cy="52110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댓글</a:t>
            </a:r>
          </a:p>
        </p:txBody>
      </p:sp>
      <p:sp>
        <p:nvSpPr>
          <p:cNvPr id="25" name="직사각형 24">
            <a:extLst>
              <a:ext uri="{FF2B5EF4-FFF2-40B4-BE49-F238E27FC236}">
                <a16:creationId xmlns:a16="http://schemas.microsoft.com/office/drawing/2014/main" id="{D7D355D2-858A-66DC-4264-1EE1493FF7BC}"/>
              </a:ext>
            </a:extLst>
          </p:cNvPr>
          <p:cNvSpPr/>
          <p:nvPr/>
        </p:nvSpPr>
        <p:spPr>
          <a:xfrm>
            <a:off x="2723535" y="4177782"/>
            <a:ext cx="766915" cy="10422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ko-KR" altLang="en-US" dirty="0"/>
              <a:t>게</a:t>
            </a:r>
            <a:endParaRPr lang="en-US" altLang="ko-KR" dirty="0"/>
          </a:p>
          <a:p>
            <a:pPr algn="ctr"/>
            <a:r>
              <a:rPr lang="ko-KR" altLang="en-US" dirty="0"/>
              <a:t>시</a:t>
            </a:r>
            <a:endParaRPr lang="en-US" altLang="ko-KR" dirty="0"/>
          </a:p>
          <a:p>
            <a:pPr algn="ctr"/>
            <a:r>
              <a:rPr lang="ko-KR" altLang="en-US" dirty="0"/>
              <a:t>판</a:t>
            </a:r>
          </a:p>
        </p:txBody>
      </p:sp>
      <p:sp>
        <p:nvSpPr>
          <p:cNvPr id="26" name="직사각형 25">
            <a:extLst>
              <a:ext uri="{FF2B5EF4-FFF2-40B4-BE49-F238E27FC236}">
                <a16:creationId xmlns:a16="http://schemas.microsoft.com/office/drawing/2014/main" id="{D5D2412B-6E6E-A27D-41A9-3CE6F4F7ECFC}"/>
              </a:ext>
            </a:extLst>
          </p:cNvPr>
          <p:cNvSpPr/>
          <p:nvPr/>
        </p:nvSpPr>
        <p:spPr>
          <a:xfrm>
            <a:off x="3490451" y="4846373"/>
            <a:ext cx="749562" cy="3736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추천</a:t>
            </a:r>
          </a:p>
        </p:txBody>
      </p:sp>
      <p:sp>
        <p:nvSpPr>
          <p:cNvPr id="27" name="직사각형 26">
            <a:extLst>
              <a:ext uri="{FF2B5EF4-FFF2-40B4-BE49-F238E27FC236}">
                <a16:creationId xmlns:a16="http://schemas.microsoft.com/office/drawing/2014/main" id="{25B8244D-73D7-4FAE-3976-B518543672A2}"/>
              </a:ext>
            </a:extLst>
          </p:cNvPr>
          <p:cNvSpPr/>
          <p:nvPr/>
        </p:nvSpPr>
        <p:spPr>
          <a:xfrm>
            <a:off x="4240011" y="4325270"/>
            <a:ext cx="749562" cy="2753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ko-KR" altLang="en-US" dirty="0"/>
              <a:t>답글</a:t>
            </a:r>
          </a:p>
        </p:txBody>
      </p:sp>
      <p:sp>
        <p:nvSpPr>
          <p:cNvPr id="28" name="화살표: 아래쪽 27">
            <a:extLst>
              <a:ext uri="{FF2B5EF4-FFF2-40B4-BE49-F238E27FC236}">
                <a16:creationId xmlns:a16="http://schemas.microsoft.com/office/drawing/2014/main" id="{EDF11809-F60C-81DA-43FD-222A9A900213}"/>
              </a:ext>
            </a:extLst>
          </p:cNvPr>
          <p:cNvSpPr/>
          <p:nvPr/>
        </p:nvSpPr>
        <p:spPr>
          <a:xfrm rot="5400000">
            <a:off x="4219621" y="1845350"/>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DCAB1BF-86DA-559D-5425-8D292DBB1288}"/>
              </a:ext>
            </a:extLst>
          </p:cNvPr>
          <p:cNvSpPr txBox="1"/>
          <p:nvPr/>
        </p:nvSpPr>
        <p:spPr>
          <a:xfrm>
            <a:off x="4614792" y="2545634"/>
            <a:ext cx="646331" cy="369332"/>
          </a:xfrm>
          <a:prstGeom prst="rect">
            <a:avLst/>
          </a:prstGeom>
          <a:noFill/>
        </p:spPr>
        <p:txBody>
          <a:bodyPr wrap="square" rtlCol="0">
            <a:spAutoFit/>
          </a:bodyPr>
          <a:lstStyle/>
          <a:p>
            <a:r>
              <a:rPr lang="ko-KR" altLang="en-US" dirty="0"/>
              <a:t>요청</a:t>
            </a:r>
          </a:p>
        </p:txBody>
      </p:sp>
      <p:sp>
        <p:nvSpPr>
          <p:cNvPr id="30" name="화살표: 아래쪽 29">
            <a:extLst>
              <a:ext uri="{FF2B5EF4-FFF2-40B4-BE49-F238E27FC236}">
                <a16:creationId xmlns:a16="http://schemas.microsoft.com/office/drawing/2014/main" id="{16BC5C6B-0DB1-002C-3BB4-E8455BF5408A}"/>
              </a:ext>
            </a:extLst>
          </p:cNvPr>
          <p:cNvSpPr/>
          <p:nvPr/>
        </p:nvSpPr>
        <p:spPr>
          <a:xfrm rot="16200000">
            <a:off x="4219621" y="2411631"/>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251EABD8-C9E7-4DBC-5FC1-0DA9A89C4BD8}"/>
              </a:ext>
            </a:extLst>
          </p:cNvPr>
          <p:cNvSpPr txBox="1"/>
          <p:nvPr/>
        </p:nvSpPr>
        <p:spPr>
          <a:xfrm>
            <a:off x="3499691" y="3108520"/>
            <a:ext cx="926216" cy="369332"/>
          </a:xfrm>
          <a:prstGeom prst="rect">
            <a:avLst/>
          </a:prstGeom>
          <a:noFill/>
        </p:spPr>
        <p:txBody>
          <a:bodyPr wrap="square" rtlCol="0">
            <a:spAutoFit/>
          </a:bodyPr>
          <a:lstStyle/>
          <a:p>
            <a:r>
              <a:rPr lang="en-US" altLang="ko-KR" dirty="0"/>
              <a:t>HTML</a:t>
            </a:r>
            <a:endParaRPr lang="ko-KR" altLang="en-US" dirty="0"/>
          </a:p>
        </p:txBody>
      </p:sp>
      <p:sp>
        <p:nvSpPr>
          <p:cNvPr id="33" name="화살표: 아래쪽 32">
            <a:extLst>
              <a:ext uri="{FF2B5EF4-FFF2-40B4-BE49-F238E27FC236}">
                <a16:creationId xmlns:a16="http://schemas.microsoft.com/office/drawing/2014/main" id="{FC297CA7-A017-6F5F-AA7B-4A51FC392F98}"/>
              </a:ext>
            </a:extLst>
          </p:cNvPr>
          <p:cNvSpPr/>
          <p:nvPr/>
        </p:nvSpPr>
        <p:spPr>
          <a:xfrm rot="10800000">
            <a:off x="1878743" y="1863796"/>
            <a:ext cx="288198" cy="577061"/>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4" name="화살표: 아래쪽 33">
            <a:extLst>
              <a:ext uri="{FF2B5EF4-FFF2-40B4-BE49-F238E27FC236}">
                <a16:creationId xmlns:a16="http://schemas.microsoft.com/office/drawing/2014/main" id="{2B408C8B-AF34-970D-1232-FF99460AAE07}"/>
              </a:ext>
            </a:extLst>
          </p:cNvPr>
          <p:cNvSpPr/>
          <p:nvPr/>
        </p:nvSpPr>
        <p:spPr>
          <a:xfrm>
            <a:off x="2548646" y="1885337"/>
            <a:ext cx="288198" cy="577061"/>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61C78794-5518-A815-D46C-23B3BA3E608D}"/>
              </a:ext>
            </a:extLst>
          </p:cNvPr>
          <p:cNvSpPr txBox="1"/>
          <p:nvPr/>
        </p:nvSpPr>
        <p:spPr>
          <a:xfrm>
            <a:off x="1689355" y="2137891"/>
            <a:ext cx="646331" cy="369332"/>
          </a:xfrm>
          <a:prstGeom prst="rect">
            <a:avLst/>
          </a:prstGeom>
          <a:noFill/>
        </p:spPr>
        <p:txBody>
          <a:bodyPr wrap="none" rtlCol="0">
            <a:spAutoFit/>
          </a:bodyPr>
          <a:lstStyle/>
          <a:p>
            <a:r>
              <a:rPr lang="ko-KR" altLang="en-US" dirty="0"/>
              <a:t>요청</a:t>
            </a:r>
          </a:p>
        </p:txBody>
      </p:sp>
      <p:sp>
        <p:nvSpPr>
          <p:cNvPr id="36" name="TextBox 35">
            <a:extLst>
              <a:ext uri="{FF2B5EF4-FFF2-40B4-BE49-F238E27FC236}">
                <a16:creationId xmlns:a16="http://schemas.microsoft.com/office/drawing/2014/main" id="{5C345361-9B83-8172-4086-B286B63FB19D}"/>
              </a:ext>
            </a:extLst>
          </p:cNvPr>
          <p:cNvSpPr txBox="1"/>
          <p:nvPr/>
        </p:nvSpPr>
        <p:spPr>
          <a:xfrm>
            <a:off x="2288200" y="1818968"/>
            <a:ext cx="827471" cy="369332"/>
          </a:xfrm>
          <a:prstGeom prst="rect">
            <a:avLst/>
          </a:prstGeom>
          <a:noFill/>
        </p:spPr>
        <p:txBody>
          <a:bodyPr wrap="none" rtlCol="0">
            <a:spAutoFit/>
          </a:bodyPr>
          <a:lstStyle/>
          <a:p>
            <a:r>
              <a:rPr lang="en-US" altLang="ko-KR" dirty="0"/>
              <a:t>JSON</a:t>
            </a:r>
            <a:endParaRPr lang="ko-KR" altLang="en-US" dirty="0"/>
          </a:p>
        </p:txBody>
      </p:sp>
      <p:sp>
        <p:nvSpPr>
          <p:cNvPr id="38" name="TextBox 37">
            <a:extLst>
              <a:ext uri="{FF2B5EF4-FFF2-40B4-BE49-F238E27FC236}">
                <a16:creationId xmlns:a16="http://schemas.microsoft.com/office/drawing/2014/main" id="{B7D96AAE-A370-DD61-02A5-58D197B07647}"/>
              </a:ext>
            </a:extLst>
          </p:cNvPr>
          <p:cNvSpPr txBox="1"/>
          <p:nvPr/>
        </p:nvSpPr>
        <p:spPr>
          <a:xfrm>
            <a:off x="876513" y="5483938"/>
            <a:ext cx="3544560" cy="369332"/>
          </a:xfrm>
          <a:prstGeom prst="rect">
            <a:avLst/>
          </a:prstGeom>
          <a:noFill/>
        </p:spPr>
        <p:txBody>
          <a:bodyPr wrap="square" rtlCol="0">
            <a:spAutoFit/>
          </a:bodyPr>
          <a:lstStyle/>
          <a:p>
            <a:r>
              <a:rPr lang="en-US" altLang="ko-KR" dirty="0"/>
              <a:t>Java &amp; Mustache &amp; H2 DB &amp; JS</a:t>
            </a:r>
            <a:endParaRPr lang="ko-KR" altLang="en-US" dirty="0"/>
          </a:p>
        </p:txBody>
      </p:sp>
      <p:sp>
        <p:nvSpPr>
          <p:cNvPr id="40" name="제목 1">
            <a:extLst>
              <a:ext uri="{FF2B5EF4-FFF2-40B4-BE49-F238E27FC236}">
                <a16:creationId xmlns:a16="http://schemas.microsoft.com/office/drawing/2014/main" id="{5DD8E8F0-4B84-BDD9-BD85-94D1ECE9E025}"/>
              </a:ext>
            </a:extLst>
          </p:cNvPr>
          <p:cNvSpPr txBox="1">
            <a:spLocks/>
          </p:cNvSpPr>
          <p:nvPr/>
        </p:nvSpPr>
        <p:spPr>
          <a:xfrm>
            <a:off x="4952150" y="5033187"/>
            <a:ext cx="3067663" cy="1593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a:lstStyle>
          <a:p>
            <a:r>
              <a:rPr lang="ko-KR" altLang="en-US" dirty="0"/>
              <a:t>시스템 구성도</a:t>
            </a:r>
          </a:p>
        </p:txBody>
      </p:sp>
      <p:sp>
        <p:nvSpPr>
          <p:cNvPr id="42" name="직사각형 41">
            <a:extLst>
              <a:ext uri="{FF2B5EF4-FFF2-40B4-BE49-F238E27FC236}">
                <a16:creationId xmlns:a16="http://schemas.microsoft.com/office/drawing/2014/main" id="{CAFDA591-992C-7479-C16C-A5C58537C07C}"/>
              </a:ext>
            </a:extLst>
          </p:cNvPr>
          <p:cNvSpPr/>
          <p:nvPr/>
        </p:nvSpPr>
        <p:spPr>
          <a:xfrm>
            <a:off x="5240868" y="697639"/>
            <a:ext cx="2261420" cy="111104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ko-KR" b="1" dirty="0"/>
              <a:t>World Bank API</a:t>
            </a:r>
            <a:endParaRPr lang="ko-KR" altLang="en-US" b="1" dirty="0"/>
          </a:p>
        </p:txBody>
      </p:sp>
      <p:sp>
        <p:nvSpPr>
          <p:cNvPr id="47" name="화살표: 아래쪽 46">
            <a:extLst>
              <a:ext uri="{FF2B5EF4-FFF2-40B4-BE49-F238E27FC236}">
                <a16:creationId xmlns:a16="http://schemas.microsoft.com/office/drawing/2014/main" id="{DB76D0A4-D3B0-B687-B596-E495F4032F53}"/>
              </a:ext>
            </a:extLst>
          </p:cNvPr>
          <p:cNvSpPr/>
          <p:nvPr/>
        </p:nvSpPr>
        <p:spPr>
          <a:xfrm rot="5400000">
            <a:off x="4224090" y="129323"/>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F7847BEE-7C93-A51F-1963-8BFBF803C54C}"/>
              </a:ext>
            </a:extLst>
          </p:cNvPr>
          <p:cNvSpPr txBox="1"/>
          <p:nvPr/>
        </p:nvSpPr>
        <p:spPr>
          <a:xfrm>
            <a:off x="4628985" y="833761"/>
            <a:ext cx="646331" cy="369332"/>
          </a:xfrm>
          <a:prstGeom prst="rect">
            <a:avLst/>
          </a:prstGeom>
          <a:noFill/>
        </p:spPr>
        <p:txBody>
          <a:bodyPr wrap="square" rtlCol="0">
            <a:spAutoFit/>
          </a:bodyPr>
          <a:lstStyle/>
          <a:p>
            <a:r>
              <a:rPr lang="ko-KR" altLang="en-US" dirty="0"/>
              <a:t>요청</a:t>
            </a:r>
          </a:p>
        </p:txBody>
      </p:sp>
      <p:sp>
        <p:nvSpPr>
          <p:cNvPr id="49" name="화살표: 아래쪽 48">
            <a:extLst>
              <a:ext uri="{FF2B5EF4-FFF2-40B4-BE49-F238E27FC236}">
                <a16:creationId xmlns:a16="http://schemas.microsoft.com/office/drawing/2014/main" id="{98990ACA-9A97-6003-DD34-12F4C349B7FD}"/>
              </a:ext>
            </a:extLst>
          </p:cNvPr>
          <p:cNvSpPr/>
          <p:nvPr/>
        </p:nvSpPr>
        <p:spPr>
          <a:xfrm rot="16200000">
            <a:off x="4224090" y="695604"/>
            <a:ext cx="288198" cy="174654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754F7DB8-14D7-8CA7-9953-524ADD70D27E}"/>
              </a:ext>
            </a:extLst>
          </p:cNvPr>
          <p:cNvSpPr txBox="1"/>
          <p:nvPr/>
        </p:nvSpPr>
        <p:spPr>
          <a:xfrm>
            <a:off x="3504160" y="1392493"/>
            <a:ext cx="926216" cy="369332"/>
          </a:xfrm>
          <a:prstGeom prst="rect">
            <a:avLst/>
          </a:prstGeom>
          <a:noFill/>
        </p:spPr>
        <p:txBody>
          <a:bodyPr wrap="square" rtlCol="0">
            <a:spAutoFit/>
          </a:bodyPr>
          <a:lstStyle/>
          <a:p>
            <a:r>
              <a:rPr lang="en-US" altLang="ko-KR" dirty="0"/>
              <a:t>HTML</a:t>
            </a:r>
            <a:endParaRPr lang="ko-KR" altLang="en-US" dirty="0"/>
          </a:p>
        </p:txBody>
      </p:sp>
    </p:spTree>
    <p:extLst>
      <p:ext uri="{BB962C8B-B14F-4D97-AF65-F5344CB8AC3E}">
        <p14:creationId xmlns:p14="http://schemas.microsoft.com/office/powerpoint/2010/main" val="2477407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41953-06F4-80B0-0BE0-4761E0323544}"/>
              </a:ext>
            </a:extLst>
          </p:cNvPr>
          <p:cNvSpPr>
            <a:spLocks noGrp="1"/>
          </p:cNvSpPr>
          <p:nvPr>
            <p:ph type="title"/>
          </p:nvPr>
        </p:nvSpPr>
        <p:spPr>
          <a:xfrm>
            <a:off x="429767" y="1810512"/>
            <a:ext cx="9294336" cy="4562856"/>
          </a:xfrm>
        </p:spPr>
        <p:txBody>
          <a:bodyPr anchor="b">
            <a:normAutofit/>
          </a:bodyPr>
          <a:lstStyle/>
          <a:p>
            <a:r>
              <a:rPr lang="ko-KR" altLang="en-US" dirty="0"/>
              <a:t>위상 공간 시각화와 </a:t>
            </a:r>
            <a:br>
              <a:rPr lang="en-US" altLang="ko-KR" dirty="0"/>
            </a:br>
            <a:r>
              <a:rPr lang="ko-KR" altLang="en-US" dirty="0"/>
              <a:t>주요국의 궤적 비교</a:t>
            </a:r>
          </a:p>
        </p:txBody>
      </p:sp>
      <p:sp>
        <p:nvSpPr>
          <p:cNvPr id="7" name="Text Placeholder 2">
            <a:extLst>
              <a:ext uri="{FF2B5EF4-FFF2-40B4-BE49-F238E27FC236}">
                <a16:creationId xmlns:a16="http://schemas.microsoft.com/office/drawing/2014/main" id="{DDBA4E0B-1CB1-503C-0218-F551E7AD826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19268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946486-E602-A4CF-199C-D0B3337D0FF1}"/>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ko-KR" altLang="en-US" b="0" kern="1200" dirty="0">
                <a:latin typeface="+mj-lt"/>
                <a:ea typeface="+mj-ea"/>
                <a:cs typeface="+mj-cs"/>
              </a:rPr>
              <a:t>전체 궤적</a:t>
            </a:r>
            <a:r>
              <a:rPr lang="en-US" altLang="ko-KR" b="0" kern="1200" dirty="0">
                <a:latin typeface="+mj-lt"/>
                <a:ea typeface="+mj-ea"/>
                <a:cs typeface="+mj-cs"/>
              </a:rPr>
              <a:t>: </a:t>
            </a:r>
            <a:r>
              <a:rPr lang="ko-KR" altLang="en-US" b="0" kern="1200" dirty="0">
                <a:latin typeface="+mj-lt"/>
                <a:ea typeface="+mj-ea"/>
                <a:cs typeface="+mj-cs"/>
              </a:rPr>
              <a:t>미국</a:t>
            </a:r>
            <a:r>
              <a:rPr lang="en-US" altLang="ko-KR" b="0" kern="1200" dirty="0">
                <a:latin typeface="+mj-lt"/>
                <a:ea typeface="+mj-ea"/>
                <a:cs typeface="+mj-cs"/>
              </a:rPr>
              <a:t>, </a:t>
            </a:r>
            <a:r>
              <a:rPr lang="ko-KR" altLang="en-US" b="0" kern="1200" dirty="0">
                <a:latin typeface="+mj-lt"/>
                <a:ea typeface="+mj-ea"/>
                <a:cs typeface="+mj-cs"/>
              </a:rPr>
              <a:t>독일</a:t>
            </a:r>
            <a:r>
              <a:rPr lang="en-US" altLang="ko-KR" b="0" kern="1200" dirty="0">
                <a:latin typeface="+mj-lt"/>
                <a:ea typeface="+mj-ea"/>
                <a:cs typeface="+mj-cs"/>
              </a:rPr>
              <a:t>, </a:t>
            </a:r>
            <a:r>
              <a:rPr lang="ko-KR" altLang="en-US" b="0" kern="1200" dirty="0">
                <a:latin typeface="+mj-lt"/>
                <a:ea typeface="+mj-ea"/>
                <a:cs typeface="+mj-cs"/>
              </a:rPr>
              <a:t>중국</a:t>
            </a:r>
            <a:r>
              <a:rPr lang="en-US" altLang="ko-KR" b="0" kern="1200" dirty="0">
                <a:latin typeface="+mj-lt"/>
                <a:ea typeface="+mj-ea"/>
                <a:cs typeface="+mj-cs"/>
              </a:rPr>
              <a:t>, </a:t>
            </a:r>
            <a:r>
              <a:rPr lang="ko-KR" altLang="en-US" b="0" kern="1200" dirty="0">
                <a:latin typeface="+mj-lt"/>
                <a:ea typeface="+mj-ea"/>
                <a:cs typeface="+mj-cs"/>
              </a:rPr>
              <a:t>한국의 분포와 특이점</a:t>
            </a:r>
          </a:p>
        </p:txBody>
      </p:sp>
      <p:sp>
        <p:nvSpPr>
          <p:cNvPr id="5" name="TextBox 4">
            <a:extLst>
              <a:ext uri="{FF2B5EF4-FFF2-40B4-BE49-F238E27FC236}">
                <a16:creationId xmlns:a16="http://schemas.microsoft.com/office/drawing/2014/main" id="{DD393B78-A566-44AB-AEB2-59860BD4746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다양한 분포 패턴</a:t>
            </a:r>
          </a:p>
          <a:p>
            <a:pPr marL="0" lvl="1" indent="0" latinLnBrk="0">
              <a:spcBef>
                <a:spcPts val="1000"/>
              </a:spcBef>
              <a:spcAft>
                <a:spcPts val="600"/>
              </a:spcAft>
              <a:buFont typeface="Arial" panose="020B0604020202020204" pitchFamily="34" charset="0"/>
              <a:buNone/>
            </a:pPr>
            <a:r>
              <a:rPr lang="ko-KR" altLang="en-US" sz="1400" dirty="0"/>
              <a:t>미국</a:t>
            </a:r>
            <a:r>
              <a:rPr lang="en-US" altLang="ko-KR" sz="1400" dirty="0"/>
              <a:t>, </a:t>
            </a:r>
            <a:r>
              <a:rPr lang="ko-KR" altLang="en-US" sz="1400" dirty="0"/>
              <a:t>독일</a:t>
            </a:r>
            <a:r>
              <a:rPr lang="en-US" altLang="ko-KR" sz="1400" dirty="0"/>
              <a:t>, </a:t>
            </a:r>
            <a:r>
              <a:rPr lang="ko-KR" altLang="en-US" sz="1400" dirty="0"/>
              <a:t>중국</a:t>
            </a:r>
            <a:r>
              <a:rPr lang="en-US" altLang="ko-KR" sz="1400" dirty="0"/>
              <a:t>, </a:t>
            </a:r>
            <a:r>
              <a:rPr lang="ko-KR" altLang="en-US" sz="1400" dirty="0"/>
              <a:t>한국을 비롯한 각 지역에서 차출한 주요국들은 위상 공간 내에서 서로 다른 데이터 분포를 보여줍니다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독특한 궤적 특성</a:t>
            </a:r>
          </a:p>
          <a:p>
            <a:pPr marL="0" lvl="1" indent="0" latinLnBrk="0">
              <a:spcBef>
                <a:spcPts val="1000"/>
              </a:spcBef>
              <a:spcAft>
                <a:spcPts val="600"/>
              </a:spcAft>
              <a:buFont typeface="Arial" panose="020B0604020202020204" pitchFamily="34" charset="0"/>
              <a:buNone/>
            </a:pPr>
            <a:r>
              <a:rPr lang="ko-KR" altLang="en-US" sz="1400" dirty="0"/>
              <a:t>각 국가는 성장 모델별로 특이한 궤적을 나타내어 고유한 구조를 드러냅니다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각 항목 설명 </a:t>
            </a:r>
          </a:p>
          <a:p>
            <a:pPr marL="0" lvl="1" indent="0" latinLnBrk="0">
              <a:lnSpc>
                <a:spcPct val="10000"/>
              </a:lnSpc>
              <a:spcBef>
                <a:spcPts val="1000"/>
              </a:spcBef>
              <a:spcAft>
                <a:spcPts val="600"/>
              </a:spcAft>
              <a:buFont typeface="Arial" panose="020B0604020202020204" pitchFamily="34" charset="0"/>
              <a:buNone/>
            </a:pPr>
            <a:r>
              <a:rPr lang="en-US" altLang="ko-KR" sz="1400" dirty="0"/>
              <a:t>X : </a:t>
            </a:r>
            <a:r>
              <a:rPr lang="ko-KR" altLang="en-US" sz="1400" b="1" dirty="0"/>
              <a:t>민간신용 </a:t>
            </a:r>
            <a:r>
              <a:rPr lang="en-US" altLang="ko-KR" sz="1400" b="1" dirty="0"/>
              <a:t>/ GDP</a:t>
            </a:r>
            <a:r>
              <a:rPr lang="en-US" altLang="ko-KR" sz="1400" dirty="0"/>
              <a:t>    (</a:t>
            </a:r>
            <a:r>
              <a:rPr lang="ko-KR" altLang="en-US" sz="1400" dirty="0"/>
              <a:t>국가의 금융자본화 정도</a:t>
            </a:r>
            <a:r>
              <a:rPr lang="en-US" altLang="ko-KR" sz="1400" dirty="0"/>
              <a:t>)</a:t>
            </a:r>
          </a:p>
          <a:p>
            <a:pPr marL="0" lvl="1" indent="0" latinLnBrk="0">
              <a:lnSpc>
                <a:spcPct val="10000"/>
              </a:lnSpc>
              <a:spcBef>
                <a:spcPts val="1000"/>
              </a:spcBef>
              <a:spcAft>
                <a:spcPts val="600"/>
              </a:spcAft>
              <a:buFont typeface="Arial" panose="020B0604020202020204" pitchFamily="34" charset="0"/>
              <a:buNone/>
            </a:pPr>
            <a:r>
              <a:rPr lang="en-US" altLang="ko-KR" sz="1400" dirty="0"/>
              <a:t>Y : </a:t>
            </a:r>
            <a:r>
              <a:rPr lang="ko-KR" altLang="en-US" sz="1400" b="1" dirty="0"/>
              <a:t>설비투자 </a:t>
            </a:r>
            <a:r>
              <a:rPr lang="en-US" altLang="ko-KR" sz="1400" b="1" dirty="0"/>
              <a:t>/ GDP    </a:t>
            </a:r>
            <a:r>
              <a:rPr lang="en-US" altLang="ko-KR" sz="1400" dirty="0"/>
              <a:t>(</a:t>
            </a:r>
            <a:r>
              <a:rPr lang="ko-KR" altLang="en-US" sz="1400" dirty="0"/>
              <a:t>자본의 설비투자 정도</a:t>
            </a:r>
            <a:r>
              <a:rPr lang="en-US" altLang="ko-KR" sz="1400" dirty="0"/>
              <a:t>)</a:t>
            </a:r>
            <a:endParaRPr lang="en-US" altLang="ko-KR" sz="1400" b="1" dirty="0"/>
          </a:p>
          <a:p>
            <a:pPr marL="0" lvl="1" indent="0" latinLnBrk="0">
              <a:lnSpc>
                <a:spcPct val="10000"/>
              </a:lnSpc>
              <a:spcBef>
                <a:spcPts val="1000"/>
              </a:spcBef>
              <a:spcAft>
                <a:spcPts val="600"/>
              </a:spcAft>
              <a:buFont typeface="Arial" panose="020B0604020202020204" pitchFamily="34" charset="0"/>
              <a:buNone/>
            </a:pPr>
            <a:r>
              <a:rPr lang="ko-KR" altLang="en-US" sz="1400" dirty="0"/>
              <a:t>점의 크기 </a:t>
            </a:r>
            <a:r>
              <a:rPr lang="en-US" altLang="ko-KR" sz="1400" dirty="0"/>
              <a:t>: </a:t>
            </a:r>
            <a:r>
              <a:rPr lang="ko-KR" altLang="en-US" sz="1400" b="1" dirty="0"/>
              <a:t>시가총액    </a:t>
            </a:r>
            <a:r>
              <a:rPr lang="en-US" altLang="ko-KR" sz="1400" dirty="0"/>
              <a:t>(</a:t>
            </a:r>
            <a:r>
              <a:rPr lang="ko-KR" altLang="en-US" sz="1400" dirty="0"/>
              <a:t>민간 경제의 규모</a:t>
            </a:r>
            <a:r>
              <a:rPr lang="en-US" altLang="ko-KR" sz="1400" dirty="0"/>
              <a:t>)</a:t>
            </a:r>
            <a:endParaRPr lang="en-US" altLang="ko-KR" sz="1400" b="1" dirty="0"/>
          </a:p>
          <a:p>
            <a:pPr marL="0" lvl="1" indent="0" latinLnBrk="0">
              <a:lnSpc>
                <a:spcPct val="10000"/>
              </a:lnSpc>
              <a:spcBef>
                <a:spcPts val="1000"/>
              </a:spcBef>
              <a:spcAft>
                <a:spcPts val="600"/>
              </a:spcAft>
              <a:buFont typeface="Arial" panose="020B0604020202020204" pitchFamily="34" charset="0"/>
              <a:buNone/>
            </a:pPr>
            <a:r>
              <a:rPr lang="ko-KR" altLang="en-US" sz="1400" dirty="0"/>
              <a:t>선의 색 </a:t>
            </a:r>
            <a:r>
              <a:rPr lang="en-US" altLang="ko-KR" sz="1400" dirty="0"/>
              <a:t>: </a:t>
            </a:r>
            <a:r>
              <a:rPr lang="ko-KR" altLang="en-US" sz="1400" b="1" dirty="0"/>
              <a:t>가계부채 위험성    </a:t>
            </a:r>
            <a:r>
              <a:rPr lang="en-US" altLang="ko-KR" sz="1400" dirty="0"/>
              <a:t>(</a:t>
            </a:r>
            <a:r>
              <a:rPr lang="ko-KR" altLang="en-US" sz="1400" dirty="0"/>
              <a:t>가계 의존성</a:t>
            </a:r>
            <a:r>
              <a:rPr lang="en-US" altLang="ko-KR" sz="1400" dirty="0"/>
              <a:t>)</a:t>
            </a:r>
            <a:endParaRPr lang="en-US" altLang="ko-KR" sz="1400" b="1" dirty="0"/>
          </a:p>
        </p:txBody>
      </p:sp>
      <p:pic>
        <p:nvPicPr>
          <p:cNvPr id="26" name="그림 개체 틀 25" descr="텍스트, 스크린샷, 라인, 그래프이(가) 표시된 사진&#10;&#10;AI 생성 콘텐츠는 정확하지 않을 수 있습니다.">
            <a:extLst>
              <a:ext uri="{FF2B5EF4-FFF2-40B4-BE49-F238E27FC236}">
                <a16:creationId xmlns:a16="http://schemas.microsoft.com/office/drawing/2014/main" id="{EBE56D60-DE27-A211-1A8F-4A3B17033F6F}"/>
              </a:ext>
            </a:extLst>
          </p:cNvPr>
          <p:cNvPicPr>
            <a:picLocks noGrp="1" noChangeAspect="1"/>
          </p:cNvPicPr>
          <p:nvPr>
            <p:ph type="pic" sz="quarter" idx="13"/>
          </p:nvPr>
        </p:nvPicPr>
        <p:blipFill>
          <a:blip r:embed="rId3"/>
          <a:srcRect l="1455" r="1455"/>
          <a:stretch/>
        </p:blipFill>
        <p:spPr>
          <a:xfrm>
            <a:off x="430213" y="1828800"/>
            <a:ext cx="6858000" cy="4425950"/>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4"/>
            <a:stretch>
              <a:fillRect/>
            </a:stretch>
          </a:blipFill>
        </p:spPr>
      </p:pic>
    </p:spTree>
    <p:extLst>
      <p:ext uri="{BB962C8B-B14F-4D97-AF65-F5344CB8AC3E}">
        <p14:creationId xmlns:p14="http://schemas.microsoft.com/office/powerpoint/2010/main" val="391977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B7A0AB-84EA-C04A-4D9C-063D5BAB0A2A}"/>
              </a:ext>
            </a:extLst>
          </p:cNvPr>
          <p:cNvSpPr>
            <a:spLocks noGrp="1"/>
          </p:cNvSpPr>
          <p:nvPr>
            <p:ph type="title"/>
          </p:nvPr>
        </p:nvSpPr>
        <p:spPr>
          <a:xfrm>
            <a:off x="7491296" y="539496"/>
            <a:ext cx="4389120" cy="1527048"/>
          </a:xfrm>
        </p:spPr>
        <p:txBody>
          <a:bodyPr vert="horz" lIns="91440" tIns="45720" rIns="91440" bIns="45720" rtlCol="0" anchor="b">
            <a:normAutofit/>
          </a:bodyPr>
          <a:lstStyle/>
          <a:p>
            <a:r>
              <a:rPr lang="ko-KR" altLang="en-US" b="0" kern="1200" dirty="0">
                <a:latin typeface="+mj-lt"/>
                <a:ea typeface="+mj-ea"/>
                <a:cs typeface="+mj-cs"/>
              </a:rPr>
              <a:t>미국과 독일</a:t>
            </a:r>
            <a:r>
              <a:rPr lang="en-US" altLang="ko-KR" b="0" kern="1200" dirty="0">
                <a:latin typeface="+mj-lt"/>
                <a:ea typeface="+mj-ea"/>
                <a:cs typeface="+mj-cs"/>
              </a:rPr>
              <a:t>: </a:t>
            </a:r>
            <a:r>
              <a:rPr lang="ko-KR" altLang="en-US" b="0" kern="1200" dirty="0">
                <a:latin typeface="+mj-lt"/>
                <a:ea typeface="+mj-ea"/>
                <a:cs typeface="+mj-cs"/>
              </a:rPr>
              <a:t>서구 모델의 구조적 차이</a:t>
            </a:r>
          </a:p>
        </p:txBody>
      </p:sp>
      <p:pic>
        <p:nvPicPr>
          <p:cNvPr id="4" name="내용 개체 틀 3" descr="흐릿한 금융 주식 시장 데이터와 그래프">
            <a:extLst>
              <a:ext uri="{FF2B5EF4-FFF2-40B4-BE49-F238E27FC236}">
                <a16:creationId xmlns:a16="http://schemas.microsoft.com/office/drawing/2014/main" id="{4CE24E60-051B-403D-873D-C65D360E8D7C}"/>
              </a:ext>
            </a:extLst>
          </p:cNvPr>
          <p:cNvPicPr>
            <a:picLocks noGrp="1" noChangeAspect="1"/>
          </p:cNvPicPr>
          <p:nvPr>
            <p:ph type="pic" sz="quarter" idx="13"/>
          </p:nvPr>
        </p:nvPicPr>
        <p:blipFill>
          <a:blip r:embed="rId3"/>
          <a:srcRect l="24248" t="24040" r="7152" b="43341"/>
          <a:stretch>
            <a:fillRect/>
          </a:stretch>
        </p:blipFill>
        <p:spPr>
          <a:xfrm>
            <a:off x="430213" y="342903"/>
            <a:ext cx="6858000" cy="152704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64E488F-2263-4A4D-BD6C-30AB3633E57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91296"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미국의 혁신 중심 모델</a:t>
            </a:r>
          </a:p>
          <a:p>
            <a:pPr marL="0" lvl="1" indent="0" latinLnBrk="0">
              <a:spcBef>
                <a:spcPts val="1000"/>
              </a:spcBef>
              <a:spcAft>
                <a:spcPts val="600"/>
              </a:spcAft>
              <a:buFont typeface="Arial" panose="020B0604020202020204" pitchFamily="34" charset="0"/>
              <a:buNone/>
            </a:pPr>
            <a:r>
              <a:rPr lang="ko-KR" altLang="en-US" sz="1400" dirty="0"/>
              <a:t>미국 모델은 금융화가 심화되었으나 생산적 투자로는 거의 향하지 않습니다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독일의 안정적 생산 모델</a:t>
            </a:r>
          </a:p>
          <a:p>
            <a:pPr marL="0" lvl="1" indent="0" latinLnBrk="0">
              <a:spcBef>
                <a:spcPts val="1000"/>
              </a:spcBef>
              <a:spcAft>
                <a:spcPts val="600"/>
              </a:spcAft>
              <a:buFont typeface="Arial" panose="020B0604020202020204" pitchFamily="34" charset="0"/>
              <a:buNone/>
            </a:pPr>
            <a:r>
              <a:rPr lang="ko-KR" altLang="en-US" sz="1400" dirty="0"/>
              <a:t>독일 모델은 금융이 아닌 소상공인과 중소기업 생산 기반과 안정적인 산업 구조에 중점을 둡니다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금융과 실물 투자 균형</a:t>
            </a:r>
          </a:p>
          <a:p>
            <a:pPr marL="0" lvl="1" indent="0" latinLnBrk="0">
              <a:spcBef>
                <a:spcPts val="1000"/>
              </a:spcBef>
              <a:spcAft>
                <a:spcPts val="600"/>
              </a:spcAft>
              <a:buFont typeface="Arial" panose="020B0604020202020204" pitchFamily="34" charset="0"/>
              <a:buNone/>
            </a:pPr>
            <a:r>
              <a:rPr lang="ko-KR" altLang="en-US" sz="1400" dirty="0"/>
              <a:t>두 국가의 차이는 금융자본의 확대 자체에 대한 접근 방식에 있습니다</a:t>
            </a:r>
            <a:r>
              <a:rPr lang="en-US" altLang="ko-KR" sz="1400" dirty="0"/>
              <a:t>.</a:t>
            </a:r>
          </a:p>
        </p:txBody>
      </p:sp>
      <p:pic>
        <p:nvPicPr>
          <p:cNvPr id="16" name="그림 개체 틀 25" descr="텍스트, 스크린샷, 라인, 그래프이(가) 표시된 사진&#10;&#10;AI 생성 콘텐츠는 정확하지 않을 수 있습니다.">
            <a:extLst>
              <a:ext uri="{FF2B5EF4-FFF2-40B4-BE49-F238E27FC236}">
                <a16:creationId xmlns:a16="http://schemas.microsoft.com/office/drawing/2014/main" id="{B75492ED-D0A5-DE79-F197-4DA9124AD00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430213" y="1828800"/>
            <a:ext cx="6858000" cy="4425950"/>
          </a:xfrm>
          <a:prstGeom prst="rect">
            <a:avLst/>
          </a:prstGeom>
          <a:noFill/>
          <a:ln>
            <a:noFill/>
          </a:ln>
          <a:effectLst>
            <a:outerShdw blurRad="292100" dist="139700" dir="2700000" algn="tl" rotWithShape="0">
              <a:srgbClr val="333333">
                <a:alpha val="65000"/>
              </a:srgbClr>
            </a:outerShdw>
          </a:effectLst>
        </p:spPr>
      </p:pic>
      <p:pic>
        <p:nvPicPr>
          <p:cNvPr id="21" name="그림 개체 틀 25" descr="텍스트, 스크린샷, 라인, 그래프이(가) 표시된 사진">
            <a:extLst>
              <a:ext uri="{FF2B5EF4-FFF2-40B4-BE49-F238E27FC236}">
                <a16:creationId xmlns:a16="http://schemas.microsoft.com/office/drawing/2014/main" id="{4FF3392C-07F4-9559-7462-12A54390542F}"/>
              </a:ext>
            </a:extLst>
          </p:cNvPr>
          <p:cNvPicPr>
            <a:picLocks noChangeAspect="1"/>
          </p:cNvPicPr>
          <p:nvPr/>
        </p:nvPicPr>
        <p:blipFill>
          <a:blip r:embed="rId6"/>
          <a:srcRect l="68582" t="58870" r="9147" b="25103"/>
          <a:stretch>
            <a:fillRect/>
          </a:stretch>
        </p:blipFill>
        <p:spPr>
          <a:xfrm>
            <a:off x="5171768" y="4434347"/>
            <a:ext cx="1573162" cy="709357"/>
          </a:xfrm>
          <a:prstGeom prst="rect">
            <a:avLst/>
          </a:prstGeom>
          <a:ln>
            <a:noFill/>
          </a:ln>
          <a:effectLst>
            <a:outerShdw blurRad="292100" dist="139700" dir="2700000" algn="tl" rotWithShape="0">
              <a:srgbClr val="333333">
                <a:alpha val="65000"/>
              </a:srgbClr>
            </a:outerShdw>
          </a:effectLst>
        </p:spPr>
      </p:pic>
      <p:pic>
        <p:nvPicPr>
          <p:cNvPr id="22" name="그림 개체 틀 25" descr="텍스트, 스크린샷, 라인, 그래프이(가) 표시된 사진&#10;&#10;AI 생성 콘텐츠는 정확하지 않을 수 있습니다.">
            <a:extLst>
              <a:ext uri="{FF2B5EF4-FFF2-40B4-BE49-F238E27FC236}">
                <a16:creationId xmlns:a16="http://schemas.microsoft.com/office/drawing/2014/main" id="{9826E5B6-F81C-5465-7A59-040B8E5BA80B}"/>
              </a:ext>
            </a:extLst>
          </p:cNvPr>
          <p:cNvPicPr>
            <a:picLocks noChangeAspect="1"/>
          </p:cNvPicPr>
          <p:nvPr/>
        </p:nvPicPr>
        <p:blipFill>
          <a:blip r:embed="rId6"/>
          <a:srcRect l="31556" t="58870" r="54385" b="25102"/>
          <a:stretch>
            <a:fillRect/>
          </a:stretch>
        </p:blipFill>
        <p:spPr>
          <a:xfrm>
            <a:off x="2556387" y="4434347"/>
            <a:ext cx="993058" cy="709356"/>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57477AC9-9630-42D7-156E-4984E75DC55A}"/>
              </a:ext>
            </a:extLst>
          </p:cNvPr>
          <p:cNvSpPr txBox="1"/>
          <p:nvPr/>
        </p:nvSpPr>
        <p:spPr>
          <a:xfrm>
            <a:off x="6200140" y="4839617"/>
            <a:ext cx="646331" cy="369332"/>
          </a:xfrm>
          <a:prstGeom prst="rect">
            <a:avLst/>
          </a:prstGeom>
          <a:noFill/>
        </p:spPr>
        <p:txBody>
          <a:bodyPr wrap="none" rtlCol="0">
            <a:spAutoFit/>
          </a:bodyPr>
          <a:lstStyle/>
          <a:p>
            <a:r>
              <a:rPr lang="ko-KR" altLang="en-US" dirty="0"/>
              <a:t>미국</a:t>
            </a:r>
          </a:p>
        </p:txBody>
      </p:sp>
      <p:sp>
        <p:nvSpPr>
          <p:cNvPr id="24" name="TextBox 23">
            <a:extLst>
              <a:ext uri="{FF2B5EF4-FFF2-40B4-BE49-F238E27FC236}">
                <a16:creationId xmlns:a16="http://schemas.microsoft.com/office/drawing/2014/main" id="{C4BF35F9-F995-73A9-5493-C3301A592707}"/>
              </a:ext>
            </a:extLst>
          </p:cNvPr>
          <p:cNvSpPr txBox="1"/>
          <p:nvPr/>
        </p:nvSpPr>
        <p:spPr>
          <a:xfrm>
            <a:off x="3004655" y="4419693"/>
            <a:ext cx="646331" cy="369332"/>
          </a:xfrm>
          <a:prstGeom prst="rect">
            <a:avLst/>
          </a:prstGeom>
          <a:noFill/>
        </p:spPr>
        <p:txBody>
          <a:bodyPr wrap="none" rtlCol="0">
            <a:spAutoFit/>
          </a:bodyPr>
          <a:lstStyle/>
          <a:p>
            <a:r>
              <a:rPr lang="ko-KR" altLang="en-US"/>
              <a:t>독일</a:t>
            </a:r>
            <a:endParaRPr lang="ko-KR" altLang="en-US" dirty="0"/>
          </a:p>
        </p:txBody>
      </p:sp>
    </p:spTree>
    <p:extLst>
      <p:ext uri="{BB962C8B-B14F-4D97-AF65-F5344CB8AC3E}">
        <p14:creationId xmlns:p14="http://schemas.microsoft.com/office/powerpoint/2010/main" val="404067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86095B-EF74-2B31-AB88-E759594D15B9}"/>
              </a:ext>
            </a:extLst>
          </p:cNvPr>
          <p:cNvSpPr>
            <a:spLocks noGrp="1"/>
          </p:cNvSpPr>
          <p:nvPr>
            <p:ph type="title"/>
          </p:nvPr>
        </p:nvSpPr>
        <p:spPr>
          <a:xfrm>
            <a:off x="7461798" y="601755"/>
            <a:ext cx="4389120" cy="1527048"/>
          </a:xfrm>
        </p:spPr>
        <p:txBody>
          <a:bodyPr vert="horz" lIns="91440" tIns="45720" rIns="91440" bIns="45720" rtlCol="0" anchor="b">
            <a:normAutofit/>
          </a:bodyPr>
          <a:lstStyle/>
          <a:p>
            <a:r>
              <a:rPr lang="ko-KR" altLang="en-US" b="0" kern="1200" dirty="0">
                <a:latin typeface="+mj-lt"/>
                <a:ea typeface="+mj-ea"/>
                <a:cs typeface="+mj-cs"/>
              </a:rPr>
              <a:t>중국과 한국</a:t>
            </a:r>
            <a:r>
              <a:rPr lang="en-US" altLang="ko-KR" b="0" kern="1200" dirty="0">
                <a:latin typeface="+mj-lt"/>
                <a:ea typeface="+mj-ea"/>
                <a:cs typeface="+mj-cs"/>
              </a:rPr>
              <a:t>: </a:t>
            </a:r>
            <a:r>
              <a:rPr lang="ko-KR" altLang="en-US" b="0" kern="1200" dirty="0">
                <a:latin typeface="+mj-lt"/>
                <a:ea typeface="+mj-ea"/>
                <a:cs typeface="+mj-cs"/>
              </a:rPr>
              <a:t>동아시아 모델의 역동성과 위험</a:t>
            </a:r>
          </a:p>
        </p:txBody>
      </p:sp>
      <p:pic>
        <p:nvPicPr>
          <p:cNvPr id="4" name="내용 개체 틀 3" descr="스마트 시티 및 무선 통신망">
            <a:extLst>
              <a:ext uri="{FF2B5EF4-FFF2-40B4-BE49-F238E27FC236}">
                <a16:creationId xmlns:a16="http://schemas.microsoft.com/office/drawing/2014/main" id="{44BA8E73-7CEB-47EF-A169-1C21EA6FAE8B}"/>
              </a:ext>
            </a:extLst>
          </p:cNvPr>
          <p:cNvPicPr>
            <a:picLocks noGrp="1" noChangeAspect="1"/>
          </p:cNvPicPr>
          <p:nvPr>
            <p:ph type="pic" sz="quarter" idx="13"/>
          </p:nvPr>
        </p:nvPicPr>
        <p:blipFill>
          <a:blip r:embed="rId3"/>
          <a:srcRect l="17571" r="14841" b="75259"/>
          <a:stretch>
            <a:fillRect/>
          </a:stretch>
        </p:blipFill>
        <p:spPr>
          <a:xfrm>
            <a:off x="430212" y="342828"/>
            <a:ext cx="6857999" cy="152704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37CE439-72F6-4425-AA15-E366716BBA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6179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동아시아 경제 성장</a:t>
            </a:r>
          </a:p>
          <a:p>
            <a:pPr marL="0" lvl="1" indent="0" latinLnBrk="0">
              <a:spcBef>
                <a:spcPts val="1000"/>
              </a:spcBef>
              <a:spcAft>
                <a:spcPts val="600"/>
              </a:spcAft>
              <a:buFont typeface="Arial" panose="020B0604020202020204" pitchFamily="34" charset="0"/>
              <a:buNone/>
            </a:pPr>
            <a:r>
              <a:rPr lang="ko-KR" altLang="en-US" sz="1400" dirty="0"/>
              <a:t>중국과 한국은 빠른 고도의 금융화를 이루며 동아시아 모델의 역동성을 보여줍니다</a:t>
            </a:r>
            <a:r>
              <a:rPr lang="en-US" altLang="ko-KR" sz="1400" dirty="0"/>
              <a:t>. </a:t>
            </a:r>
            <a:r>
              <a:rPr lang="ko-KR" altLang="en-US" sz="1400" dirty="0"/>
              <a:t>특히 중국의 경우 급속도로 금융화 방향으로 지표가 이동하고 있습니다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중국의 설비 투자</a:t>
            </a:r>
          </a:p>
          <a:p>
            <a:pPr marL="0" lvl="1" indent="0" latinLnBrk="0">
              <a:spcBef>
                <a:spcPts val="1000"/>
              </a:spcBef>
              <a:spcAft>
                <a:spcPts val="600"/>
              </a:spcAft>
              <a:buFont typeface="Arial" panose="020B0604020202020204" pitchFamily="34" charset="0"/>
              <a:buNone/>
            </a:pPr>
            <a:r>
              <a:rPr lang="ko-KR" altLang="en-US" sz="1400" dirty="0"/>
              <a:t>중국은 샘플 국가들 중에 제일 높은 수준으로</a:t>
            </a:r>
            <a:r>
              <a:rPr lang="en-US" altLang="ko-KR" sz="1400" dirty="0"/>
              <a:t>,</a:t>
            </a:r>
            <a:r>
              <a:rPr lang="ko-KR" altLang="en-US" sz="1400" dirty="0"/>
              <a:t> 금융자본을 쏟아부어 압도적인 설비 투자를 감행하고 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한국 가계부채 위험</a:t>
            </a:r>
          </a:p>
          <a:p>
            <a:pPr marL="0" lvl="1" indent="0" latinLnBrk="0">
              <a:spcBef>
                <a:spcPts val="1000"/>
              </a:spcBef>
              <a:spcAft>
                <a:spcPts val="600"/>
              </a:spcAft>
              <a:buFont typeface="Arial" panose="020B0604020202020204" pitchFamily="34" charset="0"/>
              <a:buNone/>
            </a:pPr>
            <a:r>
              <a:rPr lang="ko-KR" altLang="en-US" sz="1400" dirty="0"/>
              <a:t>한국은 가계부채 증가가 두드러져 경제 안정성에 위험을 초래하고 있습니다</a:t>
            </a:r>
            <a:r>
              <a:rPr lang="en-US" altLang="ko-KR" sz="1400" dirty="0"/>
              <a:t>.</a:t>
            </a:r>
          </a:p>
        </p:txBody>
      </p:sp>
      <p:pic>
        <p:nvPicPr>
          <p:cNvPr id="3" name="그림 개체 틀 25" descr="텍스트, 스크린샷, 라인, 그래프이(가) 표시된 사진&#10;&#10;AI 생성 콘텐츠는 정확하지 않을 수 있습니다.">
            <a:extLst>
              <a:ext uri="{FF2B5EF4-FFF2-40B4-BE49-F238E27FC236}">
                <a16:creationId xmlns:a16="http://schemas.microsoft.com/office/drawing/2014/main" id="{F230E8D6-4A2F-6666-F617-181A72626E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430213" y="1828800"/>
            <a:ext cx="6858000" cy="4425950"/>
          </a:xfrm>
          <a:prstGeom prst="rect">
            <a:avLst/>
          </a:prstGeom>
          <a:noFill/>
          <a:ln>
            <a:noFill/>
          </a:ln>
          <a:effectLst>
            <a:outerShdw blurRad="292100" dist="139700" dir="2700000" algn="tl" rotWithShape="0">
              <a:srgbClr val="333333">
                <a:alpha val="65000"/>
              </a:srgbClr>
            </a:outerShdw>
          </a:effectLst>
        </p:spPr>
      </p:pic>
      <p:pic>
        <p:nvPicPr>
          <p:cNvPr id="7" name="그림 개체 틀 25" descr="텍스트, 스크린샷, 라인, 그래프이(가) 표시된 사진&#10;&#10;AI 생성 콘텐츠는 정확하지 않을 수 있습니다.">
            <a:extLst>
              <a:ext uri="{FF2B5EF4-FFF2-40B4-BE49-F238E27FC236}">
                <a16:creationId xmlns:a16="http://schemas.microsoft.com/office/drawing/2014/main" id="{6CBB9197-5EFC-C5A6-E8EE-6A59BFBC7646}"/>
              </a:ext>
            </a:extLst>
          </p:cNvPr>
          <p:cNvPicPr>
            <a:picLocks noChangeAspect="1"/>
          </p:cNvPicPr>
          <p:nvPr/>
        </p:nvPicPr>
        <p:blipFill>
          <a:blip r:embed="rId6"/>
          <a:srcRect l="41439" t="19715" r="18333" b="63845"/>
          <a:stretch>
            <a:fillRect/>
          </a:stretch>
        </p:blipFill>
        <p:spPr>
          <a:xfrm>
            <a:off x="3254477" y="2701413"/>
            <a:ext cx="2841523" cy="727587"/>
          </a:xfrm>
          <a:prstGeom prst="rect">
            <a:avLst/>
          </a:prstGeom>
          <a:noFill/>
          <a:ln>
            <a:noFill/>
          </a:ln>
          <a:effectLst>
            <a:outerShdw blurRad="292100" dist="139700" dir="2700000" algn="tl" rotWithShape="0">
              <a:srgbClr val="333333">
                <a:alpha val="65000"/>
              </a:srgbClr>
            </a:outerShdw>
          </a:effectLst>
        </p:spPr>
      </p:pic>
      <p:pic>
        <p:nvPicPr>
          <p:cNvPr id="6" name="그림 개체 틀 25" descr="텍스트, 스크린샷, 라인, 그래프이(가) 표시된 사진">
            <a:extLst>
              <a:ext uri="{FF2B5EF4-FFF2-40B4-BE49-F238E27FC236}">
                <a16:creationId xmlns:a16="http://schemas.microsoft.com/office/drawing/2014/main" id="{88CCA1B0-6829-C453-CAA3-A6E1DAD4A7FC}"/>
              </a:ext>
            </a:extLst>
          </p:cNvPr>
          <p:cNvPicPr>
            <a:picLocks noChangeAspect="1"/>
          </p:cNvPicPr>
          <p:nvPr/>
        </p:nvPicPr>
        <p:blipFill>
          <a:blip r:embed="rId6"/>
          <a:srcRect l="48816" t="38432" r="25015" b="45129"/>
          <a:stretch>
            <a:fillRect/>
          </a:stretch>
        </p:blipFill>
        <p:spPr>
          <a:xfrm>
            <a:off x="3775587" y="3529780"/>
            <a:ext cx="1848465" cy="727587"/>
          </a:xfrm>
          <a:prstGeom prst="rect">
            <a:avLst/>
          </a:prstGeom>
          <a:noFill/>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B66411C-5CAA-FFBD-1837-C21ED7DB9410}"/>
              </a:ext>
            </a:extLst>
          </p:cNvPr>
          <p:cNvSpPr txBox="1"/>
          <p:nvPr/>
        </p:nvSpPr>
        <p:spPr>
          <a:xfrm>
            <a:off x="3859211" y="3110058"/>
            <a:ext cx="646331" cy="369332"/>
          </a:xfrm>
          <a:prstGeom prst="rect">
            <a:avLst/>
          </a:prstGeom>
          <a:noFill/>
        </p:spPr>
        <p:txBody>
          <a:bodyPr wrap="none" rtlCol="0">
            <a:spAutoFit/>
          </a:bodyPr>
          <a:lstStyle/>
          <a:p>
            <a:r>
              <a:rPr lang="ko-KR" altLang="en-US"/>
              <a:t>중국</a:t>
            </a:r>
            <a:endParaRPr lang="ko-KR" altLang="en-US" dirty="0"/>
          </a:p>
        </p:txBody>
      </p:sp>
      <p:sp>
        <p:nvSpPr>
          <p:cNvPr id="11" name="TextBox 10">
            <a:extLst>
              <a:ext uri="{FF2B5EF4-FFF2-40B4-BE49-F238E27FC236}">
                <a16:creationId xmlns:a16="http://schemas.microsoft.com/office/drawing/2014/main" id="{934AC37E-33C3-6E1C-41B6-1DEB2AAC6669}"/>
              </a:ext>
            </a:extLst>
          </p:cNvPr>
          <p:cNvSpPr txBox="1"/>
          <p:nvPr/>
        </p:nvSpPr>
        <p:spPr>
          <a:xfrm>
            <a:off x="5064513" y="3948257"/>
            <a:ext cx="646331" cy="369332"/>
          </a:xfrm>
          <a:prstGeom prst="rect">
            <a:avLst/>
          </a:prstGeom>
          <a:noFill/>
        </p:spPr>
        <p:txBody>
          <a:bodyPr wrap="none" rtlCol="0">
            <a:spAutoFit/>
          </a:bodyPr>
          <a:lstStyle/>
          <a:p>
            <a:r>
              <a:rPr lang="ko-KR" altLang="en-US" dirty="0"/>
              <a:t>한국</a:t>
            </a:r>
          </a:p>
        </p:txBody>
      </p:sp>
    </p:spTree>
    <p:extLst>
      <p:ext uri="{BB962C8B-B14F-4D97-AF65-F5344CB8AC3E}">
        <p14:creationId xmlns:p14="http://schemas.microsoft.com/office/powerpoint/2010/main" val="2537904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977E8F-0AB9-42D1-A5F7-51EC4D6CDB2E}"/>
              </a:ext>
            </a:extLst>
          </p:cNvPr>
          <p:cNvSpPr>
            <a:spLocks noGrp="1"/>
          </p:cNvSpPr>
          <p:nvPr>
            <p:ph type="title"/>
          </p:nvPr>
        </p:nvSpPr>
        <p:spPr>
          <a:xfrm>
            <a:off x="429768" y="1810512"/>
            <a:ext cx="7772400" cy="4562856"/>
          </a:xfrm>
        </p:spPr>
        <p:txBody>
          <a:bodyPr anchor="b">
            <a:normAutofit/>
          </a:bodyPr>
          <a:lstStyle/>
          <a:p>
            <a:r>
              <a:rPr lang="ko-KR" altLang="en-US"/>
              <a:t>한국 경제의 특수성 및 데이터 인사이트</a:t>
            </a:r>
          </a:p>
        </p:txBody>
      </p:sp>
      <p:sp>
        <p:nvSpPr>
          <p:cNvPr id="7" name="Text Placeholder 2">
            <a:extLst>
              <a:ext uri="{FF2B5EF4-FFF2-40B4-BE49-F238E27FC236}">
                <a16:creationId xmlns:a16="http://schemas.microsoft.com/office/drawing/2014/main" id="{D9C40F01-EC00-2BD7-969E-4EFC57C2446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1672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4B7FF9-CC13-C55D-7EC5-96FD2A581211}"/>
              </a:ext>
            </a:extLst>
          </p:cNvPr>
          <p:cNvSpPr>
            <a:spLocks noGrp="1"/>
          </p:cNvSpPr>
          <p:nvPr>
            <p:ph type="title"/>
          </p:nvPr>
        </p:nvSpPr>
        <p:spPr>
          <a:xfrm>
            <a:off x="7196328" y="601755"/>
            <a:ext cx="4389120" cy="1527048"/>
          </a:xfrm>
        </p:spPr>
        <p:txBody>
          <a:bodyPr vert="horz" lIns="91440" tIns="45720" rIns="91440" bIns="45720" rtlCol="0" anchor="b">
            <a:normAutofit fontScale="90000"/>
          </a:bodyPr>
          <a:lstStyle/>
          <a:p>
            <a:r>
              <a:rPr lang="ko-KR" altLang="en-US" b="0" kern="1200" dirty="0">
                <a:latin typeface="+mj-lt"/>
                <a:ea typeface="+mj-ea"/>
                <a:cs typeface="+mj-cs"/>
              </a:rPr>
              <a:t>한국의 </a:t>
            </a:r>
            <a:br>
              <a:rPr lang="en-US" altLang="ko-KR" b="0" kern="1200" dirty="0">
                <a:latin typeface="+mj-lt"/>
                <a:ea typeface="+mj-ea"/>
                <a:cs typeface="+mj-cs"/>
              </a:rPr>
            </a:br>
            <a:r>
              <a:rPr lang="en-US" altLang="ko-KR" b="0" kern="1200" dirty="0">
                <a:latin typeface="+mj-lt"/>
                <a:ea typeface="+mj-ea"/>
                <a:cs typeface="+mj-cs"/>
              </a:rPr>
              <a:t>High Risk, High Return </a:t>
            </a:r>
            <a:br>
              <a:rPr lang="en-US" altLang="ko-KR" b="0" kern="1200" dirty="0">
                <a:latin typeface="+mj-lt"/>
                <a:ea typeface="+mj-ea"/>
                <a:cs typeface="+mj-cs"/>
              </a:rPr>
            </a:br>
            <a:r>
              <a:rPr lang="ko-KR" altLang="en-US" b="0" kern="1200" dirty="0">
                <a:latin typeface="+mj-lt"/>
                <a:ea typeface="+mj-ea"/>
                <a:cs typeface="+mj-cs"/>
              </a:rPr>
              <a:t>구조 해석</a:t>
            </a:r>
          </a:p>
        </p:txBody>
      </p:sp>
      <p:pic>
        <p:nvPicPr>
          <p:cNvPr id="4" name="내용 개체 틀 3" descr="저금통 텍스처로 된 대한민국 국기가 흰색 배경의 선 그래프 앞에 놓여 있다. 복사 공간이 있는 가로 구성. 한국 경제와 한국 원의 변동성.">
            <a:extLst>
              <a:ext uri="{FF2B5EF4-FFF2-40B4-BE49-F238E27FC236}">
                <a16:creationId xmlns:a16="http://schemas.microsoft.com/office/drawing/2014/main" id="{39B57ED4-11FC-4B90-A08E-455AC95737B5}"/>
              </a:ext>
            </a:extLst>
          </p:cNvPr>
          <p:cNvPicPr>
            <a:picLocks noGrp="1" noChangeAspect="1"/>
          </p:cNvPicPr>
          <p:nvPr>
            <p:ph type="pic" sz="quarter" idx="13"/>
          </p:nvPr>
        </p:nvPicPr>
        <p:blipFill>
          <a:blip r:embed="rId3"/>
          <a:srcRect l="16228" r="22005"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BC1A9F0F-CBBB-4615-A1CF-92448974BAB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latinLnBrk="0">
              <a:spcBef>
                <a:spcPts val="2500"/>
              </a:spcBef>
              <a:spcAft>
                <a:spcPts val="600"/>
              </a:spcAft>
            </a:pPr>
            <a:r>
              <a:rPr lang="en-US" altLang="ko-KR" sz="1400" b="1" dirty="0"/>
              <a:t>High Risk (</a:t>
            </a:r>
            <a:r>
              <a:rPr lang="ko-KR" altLang="en-US" sz="1400" b="1" dirty="0"/>
              <a:t>가계부채</a:t>
            </a:r>
            <a:r>
              <a:rPr lang="en-US" altLang="ko-KR" sz="1400" b="1" dirty="0"/>
              <a:t>)</a:t>
            </a:r>
            <a:r>
              <a:rPr lang="ko-KR" altLang="en-US" sz="1400" b="1" dirty="0"/>
              <a:t> </a:t>
            </a:r>
          </a:p>
          <a:p>
            <a:pPr marL="0" lvl="1" indent="0" latinLnBrk="0">
              <a:spcBef>
                <a:spcPts val="1000"/>
              </a:spcBef>
              <a:spcAft>
                <a:spcPts val="600"/>
              </a:spcAft>
              <a:buFont typeface="Arial" panose="020B0604020202020204" pitchFamily="34" charset="0"/>
              <a:buNone/>
            </a:pPr>
            <a:r>
              <a:rPr lang="ko-KR" altLang="en-US" sz="1400" dirty="0"/>
              <a:t>한국 경제에서 높은 위험성은 가계부채에서 나옵니다</a:t>
            </a:r>
            <a:r>
              <a:rPr lang="en-US" altLang="ko-KR" sz="1400" dirty="0"/>
              <a:t>. </a:t>
            </a:r>
            <a:r>
              <a:rPr lang="ko-KR" altLang="en-US" sz="1400" dirty="0"/>
              <a:t>그 어떤 국가보다 높은 가계부채 위험성을 보여줍니다</a:t>
            </a:r>
            <a:r>
              <a:rPr lang="en-US" altLang="ko-KR" sz="1400" dirty="0"/>
              <a:t>.</a:t>
            </a:r>
          </a:p>
          <a:p>
            <a:pPr marL="0" lvl="1" indent="0" latinLnBrk="0">
              <a:spcBef>
                <a:spcPts val="1000"/>
              </a:spcBef>
              <a:spcAft>
                <a:spcPts val="600"/>
              </a:spcAft>
              <a:buFont typeface="Arial" panose="020B0604020202020204" pitchFamily="34" charset="0"/>
              <a:buNone/>
            </a:pPr>
            <a:r>
              <a:rPr lang="en-US" altLang="ko-KR" sz="1400" b="1" dirty="0"/>
              <a:t>High Return (</a:t>
            </a:r>
            <a:r>
              <a:rPr lang="ko-KR" altLang="en-US" sz="1400" b="1" dirty="0"/>
              <a:t>설비투자</a:t>
            </a:r>
            <a:r>
              <a:rPr lang="en-US" altLang="ko-KR" sz="1400" b="1" dirty="0"/>
              <a:t>)</a:t>
            </a:r>
            <a:r>
              <a:rPr lang="ko-KR" altLang="en-US" sz="1400" b="1" dirty="0"/>
              <a:t> </a:t>
            </a:r>
          </a:p>
          <a:p>
            <a:pPr marL="0" lvl="1" indent="0" latinLnBrk="0">
              <a:spcBef>
                <a:spcPts val="1000"/>
              </a:spcBef>
              <a:spcAft>
                <a:spcPts val="600"/>
              </a:spcAft>
              <a:buFont typeface="Arial" panose="020B0604020202020204" pitchFamily="34" charset="0"/>
              <a:buNone/>
            </a:pPr>
            <a:r>
              <a:rPr lang="ko-KR" altLang="en-US" sz="1400" dirty="0"/>
              <a:t>그러나 한국은 미국과 달리 높은 설비 투자율을 보입니다</a:t>
            </a:r>
            <a:r>
              <a:rPr lang="en-US" altLang="ko-KR" sz="1400" dirty="0"/>
              <a:t>. </a:t>
            </a:r>
            <a:r>
              <a:rPr lang="ko-KR" altLang="en-US" sz="1400" dirty="0"/>
              <a:t>가계의 부채가 단순한 기업의 이익의 반복이 아니라 생산력 투자에 흘러가고 있다는 것을 의미합니다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결론</a:t>
            </a:r>
          </a:p>
          <a:p>
            <a:pPr marL="0" lvl="1" indent="0" latinLnBrk="0">
              <a:spcBef>
                <a:spcPts val="1000"/>
              </a:spcBef>
              <a:spcAft>
                <a:spcPts val="600"/>
              </a:spcAft>
              <a:buFont typeface="Arial" panose="020B0604020202020204" pitchFamily="34" charset="0"/>
              <a:buNone/>
            </a:pPr>
            <a:r>
              <a:rPr lang="ko-KR" altLang="en-US" sz="1400" dirty="0"/>
              <a:t>이는 단순히 빚이 많다가 아니라 금융과 한국의 생산 투자의 기반 자체가 한국 가계의 부채에 의존하고 있다는 뜻이기도 합니다</a:t>
            </a:r>
            <a:r>
              <a:rPr lang="en-US" altLang="ko-KR" sz="1400" dirty="0"/>
              <a:t>.</a:t>
            </a:r>
          </a:p>
        </p:txBody>
      </p:sp>
    </p:spTree>
    <p:extLst>
      <p:ext uri="{BB962C8B-B14F-4D97-AF65-F5344CB8AC3E}">
        <p14:creationId xmlns:p14="http://schemas.microsoft.com/office/powerpoint/2010/main" val="362403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BAEB25-7381-2185-770B-D3C108B9AFA8}"/>
              </a:ext>
            </a:extLst>
          </p:cNvPr>
          <p:cNvSpPr>
            <a:spLocks noGrp="1"/>
          </p:cNvSpPr>
          <p:nvPr>
            <p:ph type="title"/>
          </p:nvPr>
        </p:nvSpPr>
        <p:spPr>
          <a:xfrm>
            <a:off x="429768" y="411480"/>
            <a:ext cx="11045952" cy="1828800"/>
          </a:xfrm>
        </p:spPr>
        <p:txBody>
          <a:bodyPr anchor="t">
            <a:normAutofit/>
          </a:bodyPr>
          <a:lstStyle/>
          <a:p>
            <a:r>
              <a:rPr lang="ko-KR" altLang="en-US" dirty="0"/>
              <a:t>발표 목차</a:t>
            </a:r>
          </a:p>
        </p:txBody>
      </p:sp>
      <p:sp>
        <p:nvSpPr>
          <p:cNvPr id="3" name="내용 개체 틀 2">
            <a:extLst>
              <a:ext uri="{FF2B5EF4-FFF2-40B4-BE49-F238E27FC236}">
                <a16:creationId xmlns:a16="http://schemas.microsoft.com/office/drawing/2014/main" id="{DD57CEFF-625C-0D5F-7B8C-B0556A128A1E}"/>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4993412" y="2813748"/>
            <a:ext cx="6216838" cy="2935420"/>
          </a:xfrm>
        </p:spPr>
        <p:txBody>
          <a:bodyPr>
            <a:normAutofit/>
          </a:bodyPr>
          <a:lstStyle/>
          <a:p>
            <a:pPr algn="r">
              <a:buFont typeface="Arial" panose="020B0604020202020204" pitchFamily="34" charset="0"/>
              <a:buChar char="•"/>
            </a:pPr>
            <a:r>
              <a:rPr dirty="0"/>
              <a:t>GDP </a:t>
            </a:r>
            <a:r>
              <a:rPr dirty="0" err="1"/>
              <a:t>성장률</a:t>
            </a:r>
            <a:r>
              <a:rPr dirty="0"/>
              <a:t> </a:t>
            </a:r>
            <a:r>
              <a:rPr dirty="0" err="1"/>
              <a:t>그래프의</a:t>
            </a:r>
            <a:r>
              <a:rPr dirty="0"/>
              <a:t> </a:t>
            </a:r>
            <a:r>
              <a:rPr dirty="0" err="1"/>
              <a:t>한계와</a:t>
            </a:r>
            <a:r>
              <a:rPr dirty="0"/>
              <a:t> </a:t>
            </a:r>
            <a:r>
              <a:rPr dirty="0" err="1"/>
              <a:t>자본주의</a:t>
            </a:r>
            <a:r>
              <a:rPr dirty="0"/>
              <a:t> </a:t>
            </a:r>
            <a:r>
              <a:rPr dirty="0" err="1"/>
              <a:t>모델의</a:t>
            </a:r>
            <a:r>
              <a:rPr dirty="0"/>
              <a:t> </a:t>
            </a:r>
            <a:r>
              <a:rPr dirty="0" err="1"/>
              <a:t>다양성</a:t>
            </a:r>
            <a:endParaRPr dirty="0"/>
          </a:p>
          <a:p>
            <a:pPr algn="r">
              <a:buFont typeface="Arial" panose="020B0604020202020204" pitchFamily="34" charset="0"/>
              <a:buChar char="•"/>
            </a:pPr>
            <a:r>
              <a:rPr dirty="0" err="1"/>
              <a:t>이론적</a:t>
            </a:r>
            <a:r>
              <a:rPr dirty="0"/>
              <a:t> </a:t>
            </a:r>
            <a:r>
              <a:rPr dirty="0" err="1"/>
              <a:t>배경과</a:t>
            </a:r>
            <a:r>
              <a:rPr dirty="0"/>
              <a:t> </a:t>
            </a:r>
            <a:r>
              <a:rPr dirty="0" err="1"/>
              <a:t>변수</a:t>
            </a:r>
            <a:r>
              <a:rPr dirty="0"/>
              <a:t> </a:t>
            </a:r>
            <a:r>
              <a:rPr dirty="0" err="1"/>
              <a:t>선정</a:t>
            </a:r>
            <a:r>
              <a:rPr dirty="0"/>
              <a:t>: </a:t>
            </a:r>
            <a:r>
              <a:rPr dirty="0" err="1"/>
              <a:t>금융자본과</a:t>
            </a:r>
            <a:r>
              <a:rPr dirty="0"/>
              <a:t> </a:t>
            </a:r>
            <a:r>
              <a:rPr dirty="0" err="1"/>
              <a:t>데이터</a:t>
            </a:r>
            <a:r>
              <a:rPr dirty="0"/>
              <a:t> </a:t>
            </a:r>
            <a:r>
              <a:rPr dirty="0" err="1"/>
              <a:t>해석</a:t>
            </a:r>
            <a:endParaRPr dirty="0"/>
          </a:p>
          <a:p>
            <a:pPr algn="r">
              <a:buFont typeface="Arial" panose="020B0604020202020204" pitchFamily="34" charset="0"/>
              <a:buChar char="•"/>
            </a:pPr>
            <a:r>
              <a:rPr dirty="0" err="1"/>
              <a:t>데이터</a:t>
            </a:r>
            <a:r>
              <a:rPr dirty="0"/>
              <a:t> </a:t>
            </a:r>
            <a:r>
              <a:rPr dirty="0" err="1"/>
              <a:t>수집</a:t>
            </a:r>
            <a:r>
              <a:rPr dirty="0"/>
              <a:t>, </a:t>
            </a:r>
            <a:r>
              <a:rPr dirty="0" err="1"/>
              <a:t>전처리</a:t>
            </a:r>
            <a:r>
              <a:rPr dirty="0"/>
              <a:t>, </a:t>
            </a:r>
            <a:r>
              <a:rPr dirty="0" err="1"/>
              <a:t>위상</a:t>
            </a:r>
            <a:r>
              <a:rPr dirty="0"/>
              <a:t> </a:t>
            </a:r>
            <a:r>
              <a:rPr dirty="0" err="1"/>
              <a:t>공간</a:t>
            </a:r>
            <a:r>
              <a:rPr dirty="0"/>
              <a:t> </a:t>
            </a:r>
            <a:r>
              <a:rPr dirty="0" err="1"/>
              <a:t>분석</a:t>
            </a:r>
            <a:r>
              <a:rPr dirty="0"/>
              <a:t> </a:t>
            </a:r>
            <a:r>
              <a:rPr dirty="0" err="1"/>
              <a:t>방법론</a:t>
            </a:r>
            <a:endParaRPr dirty="0"/>
          </a:p>
          <a:p>
            <a:pPr algn="r">
              <a:buFont typeface="Arial" panose="020B0604020202020204" pitchFamily="34" charset="0"/>
              <a:buChar char="•"/>
            </a:pPr>
            <a:r>
              <a:rPr dirty="0" err="1"/>
              <a:t>위상</a:t>
            </a:r>
            <a:r>
              <a:rPr dirty="0"/>
              <a:t> </a:t>
            </a:r>
            <a:r>
              <a:rPr dirty="0" err="1"/>
              <a:t>공간</a:t>
            </a:r>
            <a:r>
              <a:rPr dirty="0"/>
              <a:t> </a:t>
            </a:r>
            <a:r>
              <a:rPr dirty="0" err="1"/>
              <a:t>시각화와</a:t>
            </a:r>
            <a:r>
              <a:rPr dirty="0"/>
              <a:t> </a:t>
            </a:r>
            <a:r>
              <a:rPr dirty="0" err="1"/>
              <a:t>주요국의</a:t>
            </a:r>
            <a:r>
              <a:rPr dirty="0"/>
              <a:t> </a:t>
            </a:r>
            <a:r>
              <a:rPr dirty="0" err="1"/>
              <a:t>궤적</a:t>
            </a:r>
            <a:r>
              <a:rPr dirty="0"/>
              <a:t> </a:t>
            </a:r>
            <a:r>
              <a:rPr dirty="0" err="1"/>
              <a:t>비교</a:t>
            </a:r>
            <a:endParaRPr dirty="0"/>
          </a:p>
          <a:p>
            <a:pPr algn="r">
              <a:buFont typeface="Arial" panose="020B0604020202020204" pitchFamily="34" charset="0"/>
              <a:buChar char="•"/>
            </a:pPr>
            <a:r>
              <a:rPr dirty="0" err="1"/>
              <a:t>한국</a:t>
            </a:r>
            <a:r>
              <a:rPr dirty="0"/>
              <a:t> </a:t>
            </a:r>
            <a:r>
              <a:rPr dirty="0" err="1"/>
              <a:t>경제의</a:t>
            </a:r>
            <a:r>
              <a:rPr dirty="0"/>
              <a:t> </a:t>
            </a:r>
            <a:r>
              <a:rPr dirty="0" err="1"/>
              <a:t>특수성</a:t>
            </a:r>
            <a:r>
              <a:rPr dirty="0"/>
              <a:t> 및 </a:t>
            </a:r>
            <a:r>
              <a:rPr dirty="0" err="1"/>
              <a:t>데이터</a:t>
            </a:r>
            <a:r>
              <a:rPr dirty="0"/>
              <a:t> </a:t>
            </a:r>
            <a:r>
              <a:rPr dirty="0" err="1"/>
              <a:t>인사이</a:t>
            </a:r>
            <a:r>
              <a:rPr lang="ko-KR" altLang="en-US" dirty="0" err="1"/>
              <a:t>트</a:t>
            </a:r>
            <a:endParaRPr dirty="0"/>
          </a:p>
        </p:txBody>
      </p:sp>
    </p:spTree>
    <p:extLst>
      <p:ext uri="{BB962C8B-B14F-4D97-AF65-F5344CB8AC3E}">
        <p14:creationId xmlns:p14="http://schemas.microsoft.com/office/powerpoint/2010/main" val="188195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3A8D57-7C80-B10B-8F2D-5D35C78DFA08}"/>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b="0" kern="1200" dirty="0">
                <a:latin typeface="+mj-lt"/>
                <a:ea typeface="+mj-ea"/>
                <a:cs typeface="+mj-cs"/>
              </a:rPr>
              <a:t>가계부채 기반 투자 증가의 위험성</a:t>
            </a:r>
          </a:p>
        </p:txBody>
      </p:sp>
      <p:pic>
        <p:nvPicPr>
          <p:cNvPr id="4" name="내용 개체 틀 3" descr="테이블 위에 유리 동전 항아리와 집 모형이 놓여 있습니다.">
            <a:extLst>
              <a:ext uri="{FF2B5EF4-FFF2-40B4-BE49-F238E27FC236}">
                <a16:creationId xmlns:a16="http://schemas.microsoft.com/office/drawing/2014/main" id="{083CBD40-8B9E-4466-9A2E-CF2267CFC404}"/>
              </a:ext>
            </a:extLst>
          </p:cNvPr>
          <p:cNvPicPr>
            <a:picLocks noGrp="1" noChangeAspect="1"/>
          </p:cNvPicPr>
          <p:nvPr>
            <p:ph type="pic" sz="quarter" idx="13"/>
          </p:nvPr>
        </p:nvPicPr>
        <p:blipFill>
          <a:blip r:embed="rId3"/>
          <a:srcRect l="3883" r="28528"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CEE8C24D-025F-43F0-88E8-CAB70BB4E3D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가계부채 증가 문제</a:t>
            </a:r>
          </a:p>
          <a:p>
            <a:pPr marL="0" lvl="1" indent="0" latinLnBrk="0">
              <a:spcBef>
                <a:spcPts val="1000"/>
              </a:spcBef>
              <a:spcAft>
                <a:spcPts val="600"/>
              </a:spcAft>
              <a:buFont typeface="Arial" panose="020B0604020202020204" pitchFamily="34" charset="0"/>
              <a:buNone/>
            </a:pPr>
            <a:r>
              <a:rPr lang="ko-KR" altLang="en-US" sz="1400" dirty="0"/>
              <a:t>가계부채 증가가 금융 시스템의 안정성을 위협하며 경제 전반에 리스크를 증대합니다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가계 의존성</a:t>
            </a:r>
          </a:p>
          <a:p>
            <a:pPr marL="0" lvl="1" indent="0" latinLnBrk="0">
              <a:spcBef>
                <a:spcPts val="1000"/>
              </a:spcBef>
              <a:spcAft>
                <a:spcPts val="600"/>
              </a:spcAft>
              <a:buFont typeface="Arial" panose="020B0604020202020204" pitchFamily="34" charset="0"/>
              <a:buNone/>
            </a:pPr>
            <a:r>
              <a:rPr lang="ko-KR" altLang="en-US" sz="1400" dirty="0"/>
              <a:t>가계부채에 의존한 투자 증가는 생활수준과 물가 안정성의 위기를 심화하는 핵심 원인입니다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경제 성장 지속 가능성 영향</a:t>
            </a:r>
          </a:p>
          <a:p>
            <a:pPr marL="0" lvl="1" indent="0" latinLnBrk="0">
              <a:spcBef>
                <a:spcPts val="1000"/>
              </a:spcBef>
              <a:spcAft>
                <a:spcPts val="600"/>
              </a:spcAft>
              <a:buFont typeface="Arial" panose="020B0604020202020204" pitchFamily="34" charset="0"/>
              <a:buNone/>
            </a:pPr>
            <a:r>
              <a:rPr lang="ko-KR" altLang="en-US" sz="1400" dirty="0"/>
              <a:t>과도한 부채는 장기적으로 경제 성장 경로의 안정성과 지속 가능성을 저해할 수 있습니다</a:t>
            </a:r>
            <a:r>
              <a:rPr lang="en-US" altLang="ko-KR" sz="1400" dirty="0"/>
              <a:t>.</a:t>
            </a:r>
          </a:p>
        </p:txBody>
      </p:sp>
    </p:spTree>
    <p:extLst>
      <p:ext uri="{BB962C8B-B14F-4D97-AF65-F5344CB8AC3E}">
        <p14:creationId xmlns:p14="http://schemas.microsoft.com/office/powerpoint/2010/main" val="2170699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C7EF3B-AE5B-8917-14C9-CD391DFB27CE}"/>
              </a:ext>
            </a:extLst>
          </p:cNvPr>
          <p:cNvSpPr>
            <a:spLocks noGrp="1"/>
          </p:cNvSpPr>
          <p:nvPr>
            <p:ph type="title"/>
          </p:nvPr>
        </p:nvSpPr>
        <p:spPr>
          <a:xfrm>
            <a:off x="7338699" y="179096"/>
            <a:ext cx="4389120" cy="932688"/>
          </a:xfrm>
        </p:spPr>
        <p:txBody>
          <a:bodyPr vert="horz" lIns="91440" tIns="45720" rIns="91440" bIns="45720" rtlCol="0" anchor="b">
            <a:normAutofit fontScale="90000"/>
          </a:bodyPr>
          <a:lstStyle/>
          <a:p>
            <a:r>
              <a:rPr lang="ko-KR" altLang="en-US" sz="3000" b="0" kern="1200" dirty="0">
                <a:latin typeface="+mj-lt"/>
                <a:ea typeface="+mj-ea"/>
                <a:cs typeface="+mj-cs"/>
              </a:rPr>
              <a:t>미국</a:t>
            </a:r>
            <a:r>
              <a:rPr lang="en-US" altLang="ko-KR" sz="3000" b="0" kern="1200" dirty="0">
                <a:latin typeface="+mj-lt"/>
                <a:ea typeface="+mj-ea"/>
                <a:cs typeface="+mj-cs"/>
              </a:rPr>
              <a:t>, </a:t>
            </a:r>
            <a:r>
              <a:rPr lang="ko-KR" altLang="en-US" sz="3000" b="0" kern="1200" dirty="0">
                <a:latin typeface="+mj-lt"/>
                <a:ea typeface="+mj-ea"/>
                <a:cs typeface="+mj-cs"/>
              </a:rPr>
              <a:t>중국</a:t>
            </a:r>
            <a:r>
              <a:rPr lang="en-US" altLang="ko-KR" sz="3000" b="0" kern="1200" dirty="0">
                <a:latin typeface="+mj-lt"/>
                <a:ea typeface="+mj-ea"/>
                <a:cs typeface="+mj-cs"/>
              </a:rPr>
              <a:t>, </a:t>
            </a:r>
            <a:r>
              <a:rPr lang="ko-KR" altLang="en-US" sz="3000" b="0" kern="1200" dirty="0">
                <a:latin typeface="+mj-lt"/>
                <a:ea typeface="+mj-ea"/>
                <a:cs typeface="+mj-cs"/>
              </a:rPr>
              <a:t>독일과의 비교를 통한 정책적 시사점</a:t>
            </a:r>
          </a:p>
        </p:txBody>
      </p:sp>
      <p:pic>
        <p:nvPicPr>
          <p:cNvPr id="4" name="내용 개체 틀 3" descr="우크라이나와 러시아 국기가 균형 저울 위에 있는 나무 블록.">
            <a:extLst>
              <a:ext uri="{FF2B5EF4-FFF2-40B4-BE49-F238E27FC236}">
                <a16:creationId xmlns:a16="http://schemas.microsoft.com/office/drawing/2014/main" id="{7894466C-20D0-43C4-8EEE-1DFC1F6877AF}"/>
              </a:ext>
            </a:extLst>
          </p:cNvPr>
          <p:cNvPicPr>
            <a:picLocks noGrp="1" noChangeAspect="1"/>
          </p:cNvPicPr>
          <p:nvPr>
            <p:ph type="pic" sz="quarter" idx="13"/>
          </p:nvPr>
        </p:nvPicPr>
        <p:blipFill>
          <a:blip r:embed="rId3"/>
          <a:srcRect l="25028" t="44120" r="7383" b="31229"/>
          <a:stretch>
            <a:fillRect/>
          </a:stretch>
        </p:blipFill>
        <p:spPr>
          <a:xfrm>
            <a:off x="341522" y="342903"/>
            <a:ext cx="6854806" cy="15215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8EB1EF9-20D3-4395-8D19-23A7988F68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38699" y="1108242"/>
            <a:ext cx="4654150" cy="5570662"/>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미국 금융 모델</a:t>
            </a:r>
          </a:p>
          <a:p>
            <a:pPr marL="0" lvl="1" indent="0" latinLnBrk="0">
              <a:spcBef>
                <a:spcPts val="1000"/>
              </a:spcBef>
              <a:spcAft>
                <a:spcPts val="600"/>
              </a:spcAft>
              <a:buFont typeface="Arial" panose="020B0604020202020204" pitchFamily="34" charset="0"/>
              <a:buNone/>
            </a:pPr>
            <a:r>
              <a:rPr lang="ko-KR" altLang="en-US" sz="1400" dirty="0"/>
              <a:t>미국의 금융 모델은 수익성 면에서는 높을지 모르나 생산에 투자하는 비율은 최하위입니다</a:t>
            </a:r>
            <a:r>
              <a:rPr lang="en-US" altLang="ko-KR" sz="1400" dirty="0"/>
              <a:t>. </a:t>
            </a:r>
            <a:r>
              <a:rPr lang="ko-KR" altLang="en-US" sz="1400" dirty="0"/>
              <a:t>돈이 실물 생산이 아닌 금융 시장 내부에서만 돌고 있다는 뜻입니다</a:t>
            </a:r>
            <a:r>
              <a:rPr lang="en-US" altLang="ko-KR" sz="1400" dirty="0"/>
              <a:t>.</a:t>
            </a:r>
            <a:endParaRPr lang="en-US" altLang="ko-KR" sz="1400" b="1" dirty="0"/>
          </a:p>
          <a:p>
            <a:pPr marL="0" lvl="1" indent="0" latinLnBrk="0">
              <a:spcBef>
                <a:spcPts val="1000"/>
              </a:spcBef>
              <a:spcAft>
                <a:spcPts val="600"/>
              </a:spcAft>
              <a:buFont typeface="Arial" panose="020B0604020202020204" pitchFamily="34" charset="0"/>
              <a:buNone/>
            </a:pPr>
            <a:r>
              <a:rPr lang="ko-KR" altLang="en-US" sz="1400" b="1" dirty="0"/>
              <a:t>독일 금융 모델</a:t>
            </a:r>
          </a:p>
          <a:p>
            <a:pPr marL="0" lvl="1" indent="0" latinLnBrk="0">
              <a:spcBef>
                <a:spcPts val="1000"/>
              </a:spcBef>
              <a:spcAft>
                <a:spcPts val="600"/>
              </a:spcAft>
              <a:buFont typeface="Arial" panose="020B0604020202020204" pitchFamily="34" charset="0"/>
              <a:buNone/>
            </a:pPr>
            <a:r>
              <a:rPr lang="ko-KR" altLang="en-US" sz="1400" dirty="0"/>
              <a:t>반면 독일 금융 모델은 산업 중심 체계에 초점을 맞추고 있습니다</a:t>
            </a:r>
            <a:r>
              <a:rPr lang="en-US" altLang="ko-KR" sz="1400" dirty="0"/>
              <a:t>. </a:t>
            </a:r>
            <a:r>
              <a:rPr lang="ko-KR" altLang="en-US" sz="1400" dirty="0"/>
              <a:t>이는 금융 확장을 억제하고 안정성 제고에 강점을 가지나 자본집약적 산업에 큰 약점을 가집니다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중국 금융 모델</a:t>
            </a:r>
          </a:p>
          <a:p>
            <a:pPr marL="0" lvl="1" indent="0" latinLnBrk="0">
              <a:spcBef>
                <a:spcPts val="1000"/>
              </a:spcBef>
              <a:spcAft>
                <a:spcPts val="600"/>
              </a:spcAft>
              <a:buFont typeface="Arial" panose="020B0604020202020204" pitchFamily="34" charset="0"/>
              <a:buNone/>
            </a:pPr>
            <a:r>
              <a:rPr lang="ko-KR" altLang="en-US" sz="1400" dirty="0"/>
              <a:t>두 국가와 차이를 보이는 중국 금융 모델은 금융 자원을 쏟아부어 압도적인 설비 투자를 감행하고 있습니다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b="1" dirty="0"/>
              <a:t>정책 시사점 </a:t>
            </a:r>
          </a:p>
          <a:p>
            <a:pPr marL="0" lvl="1" indent="0" latinLnBrk="0">
              <a:spcBef>
                <a:spcPts val="1000"/>
              </a:spcBef>
              <a:spcAft>
                <a:spcPts val="600"/>
              </a:spcAft>
              <a:buFont typeface="Arial" panose="020B0604020202020204" pitchFamily="34" charset="0"/>
              <a:buNone/>
            </a:pPr>
            <a:r>
              <a:rPr lang="ko-KR" altLang="en-US" sz="1400" dirty="0"/>
              <a:t>한국 경제의 미래는 </a:t>
            </a:r>
            <a:r>
              <a:rPr lang="ko-KR" altLang="en-US" sz="1400" u="sng" dirty="0"/>
              <a:t>금융의 흐름</a:t>
            </a:r>
            <a:r>
              <a:rPr lang="ko-KR" altLang="en-US" sz="1400" dirty="0"/>
              <a:t>을 바꾸는 데 달려 있습니다</a:t>
            </a:r>
            <a:r>
              <a:rPr lang="en-US" altLang="ko-KR" sz="1400" dirty="0"/>
              <a:t>. </a:t>
            </a:r>
            <a:r>
              <a:rPr lang="ko-KR" altLang="en-US" sz="1400" dirty="0"/>
              <a:t>우리는 지금 </a:t>
            </a:r>
            <a:r>
              <a:rPr lang="ko-KR" altLang="en-US" sz="1400" b="1" dirty="0"/>
              <a:t>막대한 가계 빚 으로 쌓아 올린 모래성</a:t>
            </a:r>
            <a:r>
              <a:rPr lang="ko-KR" altLang="en-US" sz="1400" dirty="0"/>
              <a:t> 위나 다름없습니다</a:t>
            </a:r>
            <a:r>
              <a:rPr lang="en-US" altLang="ko-KR" sz="1400" dirty="0"/>
              <a:t>.</a:t>
            </a:r>
          </a:p>
          <a:p>
            <a:pPr marL="0" lvl="1" indent="0" latinLnBrk="0">
              <a:spcBef>
                <a:spcPts val="1000"/>
              </a:spcBef>
              <a:spcAft>
                <a:spcPts val="600"/>
              </a:spcAft>
              <a:buFont typeface="Arial" panose="020B0604020202020204" pitchFamily="34" charset="0"/>
              <a:buNone/>
            </a:pPr>
            <a:r>
              <a:rPr lang="ko-KR" altLang="en-US" sz="1400" dirty="0"/>
              <a:t>이제 금융이 이자 놀이가 아닌</a:t>
            </a:r>
            <a:r>
              <a:rPr lang="en-US" altLang="ko-KR" sz="1400" dirty="0"/>
              <a:t>, </a:t>
            </a:r>
            <a:r>
              <a:rPr lang="ko-KR" altLang="en-US" sz="1400" dirty="0"/>
              <a:t>산업의 혈관으로 돌아가야 할 때입니다</a:t>
            </a:r>
            <a:r>
              <a:rPr lang="en-US" altLang="ko-KR" sz="1400" dirty="0"/>
              <a:t>. </a:t>
            </a:r>
            <a:r>
              <a:rPr lang="ko-KR" altLang="en-US" sz="1400" dirty="0"/>
              <a:t>또한 </a:t>
            </a:r>
            <a:r>
              <a:rPr lang="ko-KR" altLang="en-US" sz="1400" u="sng" dirty="0"/>
              <a:t>미국과 일본의 함정</a:t>
            </a:r>
            <a:r>
              <a:rPr lang="ko-KR" altLang="en-US" sz="1400" dirty="0"/>
              <a:t>을 피하기 위해 기업의 이익금을 </a:t>
            </a:r>
            <a:r>
              <a:rPr lang="ko-KR" altLang="en-US" sz="1400" b="1" dirty="0"/>
              <a:t>설비 투자와 </a:t>
            </a:r>
            <a:r>
              <a:rPr lang="en-US" altLang="ko-KR" sz="1400" b="1" dirty="0"/>
              <a:t>R&amp;D</a:t>
            </a:r>
            <a:r>
              <a:rPr lang="ko-KR" altLang="en-US" sz="1400" dirty="0"/>
              <a:t>로 재순환시키는 정책을 추진해야 합니다</a:t>
            </a:r>
            <a:r>
              <a:rPr lang="en-US" altLang="ko-KR" sz="1400" dirty="0"/>
              <a:t>.</a:t>
            </a:r>
          </a:p>
        </p:txBody>
      </p:sp>
      <p:pic>
        <p:nvPicPr>
          <p:cNvPr id="3" name="그림 개체 틀 25" descr="텍스트, 스크린샷, 라인, 그래프이(가) 표시된 사진&#10;&#10;AI 생성 콘텐츠는 정확하지 않을 수 있습니다.">
            <a:extLst>
              <a:ext uri="{FF2B5EF4-FFF2-40B4-BE49-F238E27FC236}">
                <a16:creationId xmlns:a16="http://schemas.microsoft.com/office/drawing/2014/main" id="{DDFEA708-86FA-75AC-69BB-720806D96C5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Lst>
          </a:blip>
          <a:srcRect l="1455" r="1455"/>
          <a:stretch/>
        </p:blipFill>
        <p:spPr>
          <a:xfrm>
            <a:off x="338328" y="1864412"/>
            <a:ext cx="6858000" cy="4425950"/>
          </a:xfrm>
          <a:prstGeom prst="rect">
            <a:avLst/>
          </a:prstGeom>
          <a:noFill/>
          <a:ln>
            <a:noFill/>
          </a:ln>
          <a:effectLst>
            <a:outerShdw blurRad="292100" dist="139700" dir="2700000" algn="tl" rotWithShape="0">
              <a:srgbClr val="333333">
                <a:alpha val="65000"/>
              </a:srgbClr>
            </a:outerShdw>
          </a:effectLst>
        </p:spPr>
      </p:pic>
      <p:pic>
        <p:nvPicPr>
          <p:cNvPr id="8" name="그림 개체 틀 25" descr="텍스트, 스크린샷, 라인, 그래프이(가) 표시된 사진&#10;&#10;AI 생성 콘텐츠는 정확하지 않을 수 있습니다.">
            <a:extLst>
              <a:ext uri="{FF2B5EF4-FFF2-40B4-BE49-F238E27FC236}">
                <a16:creationId xmlns:a16="http://schemas.microsoft.com/office/drawing/2014/main" id="{2A29E492-0233-63F8-B039-D983428CA558}"/>
              </a:ext>
            </a:extLst>
          </p:cNvPr>
          <p:cNvPicPr>
            <a:picLocks noChangeAspect="1"/>
          </p:cNvPicPr>
          <p:nvPr/>
        </p:nvPicPr>
        <p:blipFill>
          <a:blip r:embed="rId6"/>
          <a:srcRect l="41439" t="19715" r="18333" b="63845"/>
          <a:stretch>
            <a:fillRect/>
          </a:stretch>
        </p:blipFill>
        <p:spPr>
          <a:xfrm>
            <a:off x="3254477" y="2701413"/>
            <a:ext cx="2841523" cy="727587"/>
          </a:xfrm>
          <a:prstGeom prst="rect">
            <a:avLst/>
          </a:prstGeom>
          <a:noFill/>
          <a:ln>
            <a:noFill/>
          </a:ln>
          <a:effectLst>
            <a:outerShdw blurRad="292100" dist="139700" dir="2700000" algn="tl" rotWithShape="0">
              <a:srgbClr val="333333">
                <a:alpha val="65000"/>
              </a:srgbClr>
            </a:outerShdw>
          </a:effectLst>
        </p:spPr>
      </p:pic>
      <p:pic>
        <p:nvPicPr>
          <p:cNvPr id="9" name="그림 개체 틀 25" descr="텍스트, 스크린샷, 라인, 그래프이(가) 표시된 사진">
            <a:extLst>
              <a:ext uri="{FF2B5EF4-FFF2-40B4-BE49-F238E27FC236}">
                <a16:creationId xmlns:a16="http://schemas.microsoft.com/office/drawing/2014/main" id="{776E52B9-AE7A-BDF8-8A0D-9BC8F3DA32DE}"/>
              </a:ext>
            </a:extLst>
          </p:cNvPr>
          <p:cNvPicPr>
            <a:picLocks noChangeAspect="1"/>
          </p:cNvPicPr>
          <p:nvPr/>
        </p:nvPicPr>
        <p:blipFill>
          <a:blip r:embed="rId6"/>
          <a:srcRect l="48816" t="38432" r="25015" b="45129"/>
          <a:stretch>
            <a:fillRect/>
          </a:stretch>
        </p:blipFill>
        <p:spPr>
          <a:xfrm>
            <a:off x="3775587" y="3529780"/>
            <a:ext cx="1848465" cy="727587"/>
          </a:xfrm>
          <a:prstGeom prst="rect">
            <a:avLst/>
          </a:prstGeom>
          <a:noFill/>
          <a:ln>
            <a:noFill/>
          </a:ln>
          <a:effectLst>
            <a:outerShdw blurRad="292100" dist="139700" dir="2700000" algn="tl" rotWithShape="0">
              <a:srgbClr val="333333">
                <a:alpha val="65000"/>
              </a:srgbClr>
            </a:outerShdw>
          </a:effectLst>
        </p:spPr>
      </p:pic>
      <p:pic>
        <p:nvPicPr>
          <p:cNvPr id="10" name="그림 개체 틀 25" descr="텍스트, 스크린샷, 라인, 그래프이(가) 표시된 사진">
            <a:extLst>
              <a:ext uri="{FF2B5EF4-FFF2-40B4-BE49-F238E27FC236}">
                <a16:creationId xmlns:a16="http://schemas.microsoft.com/office/drawing/2014/main" id="{A868CBFC-EB3D-2A05-BD01-AAE16649072A}"/>
              </a:ext>
            </a:extLst>
          </p:cNvPr>
          <p:cNvPicPr>
            <a:picLocks noChangeAspect="1"/>
          </p:cNvPicPr>
          <p:nvPr/>
        </p:nvPicPr>
        <p:blipFill>
          <a:blip r:embed="rId6"/>
          <a:srcRect l="68582" t="58870" r="9147" b="25103"/>
          <a:stretch>
            <a:fillRect/>
          </a:stretch>
        </p:blipFill>
        <p:spPr>
          <a:xfrm>
            <a:off x="5171768" y="4434347"/>
            <a:ext cx="1573162" cy="709357"/>
          </a:xfrm>
          <a:prstGeom prst="rect">
            <a:avLst/>
          </a:prstGeom>
          <a:ln>
            <a:noFill/>
          </a:ln>
          <a:effectLst>
            <a:outerShdw blurRad="292100" dist="139700" dir="2700000" algn="tl" rotWithShape="0">
              <a:srgbClr val="333333">
                <a:alpha val="65000"/>
              </a:srgbClr>
            </a:outerShdw>
          </a:effectLst>
        </p:spPr>
      </p:pic>
      <p:pic>
        <p:nvPicPr>
          <p:cNvPr id="11" name="그림 개체 틀 25" descr="텍스트, 스크린샷, 라인, 그래프이(가) 표시된 사진&#10;&#10;AI 생성 콘텐츠는 정확하지 않을 수 있습니다.">
            <a:extLst>
              <a:ext uri="{FF2B5EF4-FFF2-40B4-BE49-F238E27FC236}">
                <a16:creationId xmlns:a16="http://schemas.microsoft.com/office/drawing/2014/main" id="{C9A89951-EA43-8F25-3A65-A21EF6D232EF}"/>
              </a:ext>
            </a:extLst>
          </p:cNvPr>
          <p:cNvPicPr>
            <a:picLocks noChangeAspect="1"/>
          </p:cNvPicPr>
          <p:nvPr/>
        </p:nvPicPr>
        <p:blipFill>
          <a:blip r:embed="rId6"/>
          <a:srcRect l="31556" t="58870" r="54385" b="25102"/>
          <a:stretch>
            <a:fillRect/>
          </a:stretch>
        </p:blipFill>
        <p:spPr>
          <a:xfrm>
            <a:off x="2556387" y="4434347"/>
            <a:ext cx="993058" cy="709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764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324A8B-A3F6-0BAA-D13B-D6432D96F759}"/>
              </a:ext>
            </a:extLst>
          </p:cNvPr>
          <p:cNvSpPr>
            <a:spLocks noGrp="1"/>
          </p:cNvSpPr>
          <p:nvPr>
            <p:ph type="title"/>
          </p:nvPr>
        </p:nvSpPr>
        <p:spPr>
          <a:xfrm>
            <a:off x="4860626" y="3429000"/>
            <a:ext cx="2470748" cy="1394804"/>
          </a:xfrm>
        </p:spPr>
        <p:txBody>
          <a:bodyPr anchor="b">
            <a:normAutofit/>
          </a:bodyPr>
          <a:lstStyle/>
          <a:p>
            <a:r>
              <a:rPr lang="en-US" altLang="ko-KR" dirty="0"/>
              <a:t>Q&amp;A</a:t>
            </a:r>
            <a:endParaRPr lang="ko-KR" altLang="en-US" dirty="0"/>
          </a:p>
        </p:txBody>
      </p:sp>
      <p:sp>
        <p:nvSpPr>
          <p:cNvPr id="7" name="Text Placeholder 2">
            <a:extLst>
              <a:ext uri="{FF2B5EF4-FFF2-40B4-BE49-F238E27FC236}">
                <a16:creationId xmlns:a16="http://schemas.microsoft.com/office/drawing/2014/main" id="{502B2676-0761-A514-AA38-60B2D86E58D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175701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9AAA97-A325-3309-3D59-D01CCA443DC7}"/>
              </a:ext>
            </a:extLst>
          </p:cNvPr>
          <p:cNvSpPr>
            <a:spLocks noGrp="1"/>
          </p:cNvSpPr>
          <p:nvPr>
            <p:ph type="title"/>
          </p:nvPr>
        </p:nvSpPr>
        <p:spPr>
          <a:xfrm>
            <a:off x="429768" y="1627318"/>
            <a:ext cx="7370064" cy="1842020"/>
          </a:xfrm>
        </p:spPr>
        <p:txBody>
          <a:bodyPr anchor="b">
            <a:normAutofit/>
          </a:bodyPr>
          <a:lstStyle/>
          <a:p>
            <a:r>
              <a:rPr lang="ko-KR" altLang="en-US"/>
              <a:t>결론</a:t>
            </a:r>
          </a:p>
        </p:txBody>
      </p:sp>
      <p:graphicFrame>
        <p:nvGraphicFramePr>
          <p:cNvPr id="7" name="내용 개체 틀 2">
            <a:extLst>
              <a:ext uri="{FF2B5EF4-FFF2-40B4-BE49-F238E27FC236}">
                <a16:creationId xmlns:a16="http://schemas.microsoft.com/office/drawing/2014/main" id="{DB8C8862-D03E-70E6-C555-557259406B95}"/>
              </a:ext>
            </a:extLst>
          </p:cNvPr>
          <p:cNvGraphicFramePr>
            <a:graphicFrameLocks noGrp="1"/>
          </p:cNvGraphicFramePr>
          <p:nvPr>
            <p:ph sz="quarter" idx="14"/>
            <p:extLst>
              <p:ext uri="{D42A27DB-BD31-4B8C-83A1-F6EECF244321}">
                <p14:modId xmlns:p14="http://schemas.microsoft.com/office/powerpoint/2010/main" val="393169844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533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3AF589-185D-509E-A231-30458DFD797F}"/>
              </a:ext>
            </a:extLst>
          </p:cNvPr>
          <p:cNvSpPr>
            <a:spLocks noGrp="1"/>
          </p:cNvSpPr>
          <p:nvPr>
            <p:ph type="title"/>
          </p:nvPr>
        </p:nvSpPr>
        <p:spPr>
          <a:xfrm>
            <a:off x="429768" y="1810512"/>
            <a:ext cx="7772400" cy="4562856"/>
          </a:xfrm>
        </p:spPr>
        <p:txBody>
          <a:bodyPr anchor="b">
            <a:normAutofit/>
          </a:bodyPr>
          <a:lstStyle/>
          <a:p>
            <a:r>
              <a:rPr lang="ko-KR" altLang="en-US"/>
              <a:t>GDP 성장률 그래프의 한계와 자본주의 모델의 다양성</a:t>
            </a:r>
          </a:p>
        </p:txBody>
      </p:sp>
      <p:sp>
        <p:nvSpPr>
          <p:cNvPr id="7" name="Text Placeholder 2">
            <a:extLst>
              <a:ext uri="{FF2B5EF4-FFF2-40B4-BE49-F238E27FC236}">
                <a16:creationId xmlns:a16="http://schemas.microsoft.com/office/drawing/2014/main" id="{9EA46900-6DD7-5581-6D5A-D9ED8EA3460A}"/>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26823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C12E6-A59D-F2D2-D611-5B7AA754791F}"/>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altLang="ko-KR" b="0" kern="1200">
                <a:latin typeface="+mj-lt"/>
                <a:ea typeface="+mj-ea"/>
                <a:cs typeface="+mj-cs"/>
              </a:rPr>
              <a:t>GDP </a:t>
            </a:r>
            <a:r>
              <a:rPr lang="ko-KR" altLang="en-US" b="0" kern="1200">
                <a:latin typeface="+mj-lt"/>
                <a:ea typeface="+mj-ea"/>
                <a:cs typeface="+mj-cs"/>
              </a:rPr>
              <a:t>성장률의 한계</a:t>
            </a:r>
            <a:r>
              <a:rPr lang="en-US" altLang="ko-KR" b="0" kern="1200">
                <a:latin typeface="+mj-lt"/>
                <a:ea typeface="+mj-ea"/>
                <a:cs typeface="+mj-cs"/>
              </a:rPr>
              <a:t>: </a:t>
            </a:r>
            <a:r>
              <a:rPr lang="ko-KR" altLang="en-US" b="0" kern="1200">
                <a:latin typeface="+mj-lt"/>
                <a:ea typeface="+mj-ea"/>
                <a:cs typeface="+mj-cs"/>
              </a:rPr>
              <a:t>양적 지표와 질적 구조의 미포착</a:t>
            </a:r>
          </a:p>
        </p:txBody>
      </p:sp>
      <p:pic>
        <p:nvPicPr>
          <p:cNvPr id="4" name="내용 개체 틀 3" descr="하얀 배경에 그래프 위에 있는 암호화폐 풍선 여러 개를 들고 있는 사업가의 장면">
            <a:extLst>
              <a:ext uri="{FF2B5EF4-FFF2-40B4-BE49-F238E27FC236}">
                <a16:creationId xmlns:a16="http://schemas.microsoft.com/office/drawing/2014/main" id="{2F108727-2AB1-4702-AC6F-226AD4054AD3}"/>
              </a:ext>
            </a:extLst>
          </p:cNvPr>
          <p:cNvPicPr>
            <a:picLocks noGrp="1" noChangeAspect="1"/>
          </p:cNvPicPr>
          <p:nvPr>
            <p:ph type="pic" sz="quarter" idx="13"/>
          </p:nvPr>
        </p:nvPicPr>
        <p:blipFill>
          <a:blip r:embed="rId3"/>
          <a:srcRect l="13174" r="-1" b="-1"/>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8B0D827D-2A89-427F-87DD-86596067E57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양적 성장의 한계</a:t>
            </a:r>
          </a:p>
          <a:p>
            <a:pPr marL="0" lvl="1" indent="0" latinLnBrk="0">
              <a:spcBef>
                <a:spcPts val="1000"/>
              </a:spcBef>
              <a:spcAft>
                <a:spcPts val="600"/>
              </a:spcAft>
              <a:buFont typeface="Arial" panose="020B0604020202020204" pitchFamily="34" charset="0"/>
              <a:buNone/>
            </a:pPr>
            <a:r>
              <a:rPr lang="en-US" altLang="ko-KR" sz="1400" dirty="0"/>
              <a:t>GDP</a:t>
            </a:r>
            <a:r>
              <a:rPr lang="ko-KR" altLang="en-US" sz="1400" dirty="0"/>
              <a:t>는 경제의 양적 성장만 측정하여 구조적 변화와 질적 성장을 반영하지 못합니다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금융자본과 리스크</a:t>
            </a:r>
          </a:p>
          <a:p>
            <a:pPr marL="0" lvl="1" indent="0" latinLnBrk="0">
              <a:spcBef>
                <a:spcPts val="1000"/>
              </a:spcBef>
              <a:spcAft>
                <a:spcPts val="600"/>
              </a:spcAft>
              <a:buFont typeface="Arial" panose="020B0604020202020204" pitchFamily="34" charset="0"/>
              <a:buNone/>
            </a:pPr>
            <a:r>
              <a:rPr lang="ko-KR" altLang="en-US" sz="1400" dirty="0"/>
              <a:t>금융자본의 역할과 리스크 증대는 </a:t>
            </a:r>
            <a:r>
              <a:rPr lang="en-US" altLang="ko-KR" sz="1400" dirty="0"/>
              <a:t>GDP </a:t>
            </a:r>
            <a:r>
              <a:rPr lang="ko-KR" altLang="en-US" sz="1400" dirty="0"/>
              <a:t>성장률에 제대로 반영되지 않아 위험 평가가 어렵습니다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심층 분석 필요성</a:t>
            </a:r>
          </a:p>
          <a:p>
            <a:pPr marL="0" lvl="1" indent="0" latinLnBrk="0">
              <a:spcBef>
                <a:spcPts val="1000"/>
              </a:spcBef>
              <a:spcAft>
                <a:spcPts val="600"/>
              </a:spcAft>
              <a:buFont typeface="Arial" panose="020B0604020202020204" pitchFamily="34" charset="0"/>
              <a:buNone/>
            </a:pPr>
            <a:r>
              <a:rPr lang="ko-KR" altLang="en-US" sz="1400" dirty="0"/>
              <a:t>경제의 질적 변화를 파악하기 위해서는 </a:t>
            </a:r>
            <a:r>
              <a:rPr lang="en-US" altLang="ko-KR" sz="1400" dirty="0"/>
              <a:t>GDP </a:t>
            </a:r>
            <a:r>
              <a:rPr lang="ko-KR" altLang="en-US" sz="1400" dirty="0"/>
              <a:t>외에 보다 정교한 분석 도구가 요구됩니다</a:t>
            </a:r>
            <a:r>
              <a:rPr lang="en-US" altLang="ko-KR" sz="1400" dirty="0"/>
              <a:t>.</a:t>
            </a:r>
          </a:p>
        </p:txBody>
      </p:sp>
    </p:spTree>
    <p:extLst>
      <p:ext uri="{BB962C8B-B14F-4D97-AF65-F5344CB8AC3E}">
        <p14:creationId xmlns:p14="http://schemas.microsoft.com/office/powerpoint/2010/main" val="386505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61E1E7-9648-6F15-E016-1196CDE77B13}"/>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altLang="ko-KR" dirty="0"/>
              <a:t>"</a:t>
            </a:r>
            <a:r>
              <a:rPr lang="ko-KR" altLang="en-US" dirty="0"/>
              <a:t>모든 선진국은 같은 방식으로 자본주의를 운용하는가</a:t>
            </a:r>
            <a:r>
              <a:rPr lang="en-US" altLang="ko-KR" dirty="0"/>
              <a:t>?"</a:t>
            </a:r>
            <a:endParaRPr lang="ko-KR" altLang="en-US" b="0" kern="1200" dirty="0">
              <a:latin typeface="+mj-lt"/>
              <a:ea typeface="+mj-ea"/>
              <a:cs typeface="+mj-cs"/>
            </a:endParaRPr>
          </a:p>
        </p:txBody>
      </p:sp>
      <p:pic>
        <p:nvPicPr>
          <p:cNvPr id="4" name="내용 개체 틀 3" descr="세계 지도">
            <a:extLst>
              <a:ext uri="{FF2B5EF4-FFF2-40B4-BE49-F238E27FC236}">
                <a16:creationId xmlns:a16="http://schemas.microsoft.com/office/drawing/2014/main" id="{98A61F41-CC33-4DC4-BF80-C728AA78CE2E}"/>
              </a:ext>
            </a:extLst>
          </p:cNvPr>
          <p:cNvPicPr>
            <a:picLocks noGrp="1" noChangeAspect="1"/>
          </p:cNvPicPr>
          <p:nvPr>
            <p:ph type="pic" sz="quarter" idx="13"/>
          </p:nvPr>
        </p:nvPicPr>
        <p:blipFill>
          <a:blip r:embed="rId3"/>
          <a:srcRect l="19761" r="23284" b="1"/>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8934A93B-EE74-4336-B852-CCC856723C7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금융과 생산 상호작용</a:t>
            </a:r>
          </a:p>
          <a:p>
            <a:pPr marL="0" lvl="1" indent="0" latinLnBrk="0">
              <a:spcBef>
                <a:spcPts val="1000"/>
              </a:spcBef>
              <a:spcAft>
                <a:spcPts val="600"/>
              </a:spcAft>
              <a:buFont typeface="Arial" panose="020B0604020202020204" pitchFamily="34" charset="0"/>
              <a:buNone/>
            </a:pPr>
            <a:r>
              <a:rPr lang="ko-KR" altLang="en-US" sz="1400" dirty="0"/>
              <a:t>비슷한 경제 수준의 국가이더라도 거시적인 수준의 경제 성장</a:t>
            </a:r>
            <a:r>
              <a:rPr lang="en-US" altLang="ko-KR" sz="1400" dirty="0"/>
              <a:t>, </a:t>
            </a:r>
            <a:r>
              <a:rPr lang="ko-KR" altLang="en-US" sz="1400" dirty="0"/>
              <a:t>생활수준</a:t>
            </a:r>
            <a:r>
              <a:rPr lang="en-US" altLang="ko-KR" sz="1400" dirty="0"/>
              <a:t>, </a:t>
            </a:r>
            <a:r>
              <a:rPr lang="ko-KR" altLang="en-US" sz="1400" dirty="0"/>
              <a:t>국가 투자의 경로가 다양하게 나타납니다</a:t>
            </a:r>
            <a:r>
              <a:rPr lang="en-US" altLang="ko-KR" sz="1400" dirty="0"/>
              <a:t>.</a:t>
            </a:r>
          </a:p>
          <a:p>
            <a:pPr marL="0" indent="0" latinLnBrk="0">
              <a:spcBef>
                <a:spcPts val="2500"/>
              </a:spcBef>
              <a:spcAft>
                <a:spcPts val="600"/>
              </a:spcAft>
              <a:buFont typeface="Arial" panose="020B0604020202020204" pitchFamily="34" charset="0"/>
              <a:buNone/>
            </a:pPr>
            <a:r>
              <a:rPr lang="en-US" altLang="ko-KR" sz="1400" b="1" dirty="0"/>
              <a:t>GDP </a:t>
            </a:r>
            <a:r>
              <a:rPr lang="ko-KR" altLang="en-US" sz="1400" b="1" dirty="0"/>
              <a:t>중심 관점 질문</a:t>
            </a:r>
          </a:p>
          <a:p>
            <a:pPr marL="0" lvl="1" indent="0" latinLnBrk="0">
              <a:spcBef>
                <a:spcPts val="1000"/>
              </a:spcBef>
              <a:spcAft>
                <a:spcPts val="600"/>
              </a:spcAft>
              <a:buFont typeface="Arial" panose="020B0604020202020204" pitchFamily="34" charset="0"/>
              <a:buNone/>
            </a:pPr>
            <a:r>
              <a:rPr lang="ko-KR" altLang="en-US" sz="1400" dirty="0"/>
              <a:t>기존 </a:t>
            </a:r>
            <a:r>
              <a:rPr lang="en-US" altLang="ko-KR" sz="1400" dirty="0"/>
              <a:t>GDP </a:t>
            </a:r>
            <a:r>
              <a:rPr lang="ko-KR" altLang="en-US" sz="1400" dirty="0"/>
              <a:t>중심 경제 관점에 의문을 제기하고 새로운 시각을 모색하는 분석이 중요합니다</a:t>
            </a:r>
            <a:r>
              <a:rPr lang="en-US" altLang="ko-KR" sz="1400" dirty="0"/>
              <a:t>.</a:t>
            </a:r>
          </a:p>
        </p:txBody>
      </p:sp>
    </p:spTree>
    <p:extLst>
      <p:ext uri="{BB962C8B-B14F-4D97-AF65-F5344CB8AC3E}">
        <p14:creationId xmlns:p14="http://schemas.microsoft.com/office/powerpoint/2010/main" val="946351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2BD76A-8A72-8ADA-6B87-053B0B732212}"/>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b="0" kern="1200" dirty="0">
                <a:latin typeface="+mj-lt"/>
                <a:ea typeface="+mj-ea"/>
                <a:cs typeface="+mj-cs"/>
              </a:rPr>
              <a:t>금융과 생산 연결 메커니즘의 가설 설정</a:t>
            </a:r>
          </a:p>
        </p:txBody>
      </p:sp>
      <p:pic>
        <p:nvPicPr>
          <p:cNvPr id="4" name="내용 개체 틀 3" descr="핀테크 전자은행, 인터넷 네트워크 금융, 전자상거래">
            <a:extLst>
              <a:ext uri="{FF2B5EF4-FFF2-40B4-BE49-F238E27FC236}">
                <a16:creationId xmlns:a16="http://schemas.microsoft.com/office/drawing/2014/main" id="{F10A88AD-AAC3-417A-94B2-514B49E47B10}"/>
              </a:ext>
            </a:extLst>
          </p:cNvPr>
          <p:cNvPicPr>
            <a:picLocks noGrp="1" noChangeAspect="1"/>
          </p:cNvPicPr>
          <p:nvPr>
            <p:ph type="pic" sz="quarter" idx="13"/>
          </p:nvPr>
        </p:nvPicPr>
        <p:blipFill>
          <a:blip r:embed="rId3"/>
          <a:srcRect l="16835" r="15576"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2C81EDF7-B833-45C8-B718-E518A8F6330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국가별 연결 고리 차이</a:t>
            </a:r>
          </a:p>
          <a:p>
            <a:pPr marL="0" lvl="1" indent="0" latinLnBrk="0">
              <a:spcBef>
                <a:spcPts val="1000"/>
              </a:spcBef>
              <a:spcAft>
                <a:spcPts val="600"/>
              </a:spcAft>
              <a:buFont typeface="Arial" panose="020B0604020202020204" pitchFamily="34" charset="0"/>
              <a:buNone/>
            </a:pPr>
            <a:r>
              <a:rPr lang="ko-KR" altLang="en-US" sz="1400" dirty="0"/>
              <a:t>금융자본과 실물경제 사이 연결 고리가 국가마다 다르게 작동하여 비슷한 경제 수준을 가지더라도 경제 성장이나 생활수준을 비롯한 경제적 기반의 차이를 만듭니다</a:t>
            </a:r>
            <a:r>
              <a:rPr lang="en-US" altLang="ko-KR" sz="1400" dirty="0"/>
              <a:t>.</a:t>
            </a:r>
          </a:p>
          <a:p>
            <a:pPr marL="0" indent="0" latinLnBrk="0">
              <a:spcBef>
                <a:spcPts val="2500"/>
              </a:spcBef>
              <a:spcAft>
                <a:spcPts val="600"/>
              </a:spcAft>
              <a:buFont typeface="Arial" panose="020B0604020202020204" pitchFamily="34" charset="0"/>
              <a:buNone/>
            </a:pPr>
            <a:r>
              <a:rPr lang="en-US" altLang="ko-KR" sz="1400" b="1" dirty="0"/>
              <a:t>GDP</a:t>
            </a:r>
            <a:r>
              <a:rPr lang="ko-KR" altLang="en-US" sz="1400" b="1" dirty="0"/>
              <a:t>의 한계</a:t>
            </a:r>
          </a:p>
          <a:p>
            <a:pPr marL="0" lvl="1" indent="0" latinLnBrk="0">
              <a:spcBef>
                <a:spcPts val="1000"/>
              </a:spcBef>
              <a:spcAft>
                <a:spcPts val="600"/>
              </a:spcAft>
              <a:buFont typeface="Arial" panose="020B0604020202020204" pitchFamily="34" charset="0"/>
              <a:buNone/>
            </a:pPr>
            <a:r>
              <a:rPr lang="en-US" altLang="ko-KR" sz="1400" dirty="0"/>
              <a:t>GDP</a:t>
            </a:r>
            <a:r>
              <a:rPr lang="ko-KR" altLang="en-US" sz="1400" dirty="0"/>
              <a:t>로 측정된 경제 체급이 비슷한 국가라 하더라도 생활수준은 천차만별이며</a:t>
            </a:r>
            <a:r>
              <a:rPr lang="en-US" altLang="ko-KR" sz="1400" dirty="0"/>
              <a:t>, </a:t>
            </a:r>
            <a:r>
              <a:rPr lang="ko-KR" altLang="en-US" sz="1400" dirty="0"/>
              <a:t>각 국가가 가진 고유한 경제 체질을 한눈에 보여주지 못합니다</a:t>
            </a:r>
            <a:r>
              <a:rPr lang="en-US" altLang="ko-KR" sz="1400" dirty="0"/>
              <a:t>.</a:t>
            </a:r>
          </a:p>
          <a:p>
            <a:pPr latinLnBrk="0">
              <a:spcBef>
                <a:spcPts val="2500"/>
              </a:spcBef>
              <a:spcAft>
                <a:spcPts val="600"/>
              </a:spcAft>
            </a:pPr>
            <a:r>
              <a:rPr lang="ko-KR" altLang="en-US" sz="1400" b="1" dirty="0"/>
              <a:t>접근성의 확장을 위한 웹 개발 선정</a:t>
            </a:r>
          </a:p>
          <a:p>
            <a:pPr marL="0" lvl="1" indent="0" latinLnBrk="0">
              <a:spcBef>
                <a:spcPts val="1000"/>
              </a:spcBef>
              <a:spcAft>
                <a:spcPts val="600"/>
              </a:spcAft>
              <a:buFont typeface="Arial" panose="020B0604020202020204" pitchFamily="34" charset="0"/>
              <a:buNone/>
            </a:pPr>
            <a:r>
              <a:rPr lang="ko-KR" altLang="en-US" sz="1400" dirty="0"/>
              <a:t>웹을 통해 누구나 이론과 도표를 확인하고 서로 대화를 나누는 건전한 토론의 장을 마련하기 위해 개발했습니다</a:t>
            </a:r>
            <a:r>
              <a:rPr lang="en-US" altLang="ko-KR" sz="1400" dirty="0"/>
              <a:t>.</a:t>
            </a:r>
          </a:p>
        </p:txBody>
      </p:sp>
    </p:spTree>
    <p:extLst>
      <p:ext uri="{BB962C8B-B14F-4D97-AF65-F5344CB8AC3E}">
        <p14:creationId xmlns:p14="http://schemas.microsoft.com/office/powerpoint/2010/main" val="3720462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F214B5-C1FF-40D1-2736-1B3A39F840F1}"/>
              </a:ext>
            </a:extLst>
          </p:cNvPr>
          <p:cNvSpPr>
            <a:spLocks noGrp="1"/>
          </p:cNvSpPr>
          <p:nvPr>
            <p:ph type="title"/>
          </p:nvPr>
        </p:nvSpPr>
        <p:spPr>
          <a:xfrm>
            <a:off x="429768" y="1810512"/>
            <a:ext cx="7772400" cy="4562856"/>
          </a:xfrm>
        </p:spPr>
        <p:txBody>
          <a:bodyPr anchor="b">
            <a:normAutofit/>
          </a:bodyPr>
          <a:lstStyle/>
          <a:p>
            <a:r>
              <a:rPr lang="ko-KR" altLang="en-US" dirty="0"/>
              <a:t>이론적 배경과 변수 선정: 금융자본과 데이터 해석</a:t>
            </a:r>
          </a:p>
        </p:txBody>
      </p:sp>
      <p:sp>
        <p:nvSpPr>
          <p:cNvPr id="7" name="Text Placeholder 2">
            <a:extLst>
              <a:ext uri="{FF2B5EF4-FFF2-40B4-BE49-F238E27FC236}">
                <a16:creationId xmlns:a16="http://schemas.microsoft.com/office/drawing/2014/main" id="{311FDE41-8EF8-BFF4-3965-F1DDBC938CF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4037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A9E1C-1E98-A345-27C4-58DE54682D91}"/>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b="0" kern="1200" dirty="0">
                <a:latin typeface="+mj-lt"/>
                <a:ea typeface="+mj-ea"/>
                <a:cs typeface="+mj-cs"/>
              </a:rPr>
              <a:t>금융자본 이론과 </a:t>
            </a:r>
            <a:r>
              <a:rPr lang="ko-KR" altLang="en-US" b="0" kern="1200">
                <a:latin typeface="+mj-lt"/>
                <a:ea typeface="+mj-ea"/>
                <a:cs typeface="+mj-cs"/>
              </a:rPr>
              <a:t>현대적 재해석</a:t>
            </a:r>
            <a:endParaRPr lang="ko-KR" altLang="en-US" b="0" kern="1200" dirty="0">
              <a:latin typeface="+mj-lt"/>
              <a:ea typeface="+mj-ea"/>
              <a:cs typeface="+mj-cs"/>
            </a:endParaRPr>
          </a:p>
        </p:txBody>
      </p:sp>
      <p:pic>
        <p:nvPicPr>
          <p:cNvPr id="4" name="내용 개체 틀 3" descr="블록체인, 데이터, 인터넷, 보안 시스템, 컴퓨터 네트워크">
            <a:extLst>
              <a:ext uri="{FF2B5EF4-FFF2-40B4-BE49-F238E27FC236}">
                <a16:creationId xmlns:a16="http://schemas.microsoft.com/office/drawing/2014/main" id="{A5D707F2-CA2F-46B5-9600-AF0CE8285120}"/>
              </a:ext>
            </a:extLst>
          </p:cNvPr>
          <p:cNvPicPr>
            <a:picLocks noGrp="1" noChangeAspect="1"/>
          </p:cNvPicPr>
          <p:nvPr>
            <p:ph type="pic" sz="quarter" idx="13"/>
          </p:nvPr>
        </p:nvPicPr>
        <p:blipFill>
          <a:blip r:embed="rId3"/>
          <a:srcRect l="15558" r="27487" b="1"/>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3FB982F6-C20E-40CE-8389-98A31C919B1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lnSpcReduction="10000"/>
          </a:bodyPr>
          <a:lstStyle/>
          <a:p>
            <a:pPr marL="0" indent="0" latinLnBrk="0">
              <a:spcBef>
                <a:spcPts val="2500"/>
              </a:spcBef>
              <a:spcAft>
                <a:spcPts val="600"/>
              </a:spcAft>
              <a:buFont typeface="Arial" panose="020B0604020202020204" pitchFamily="34" charset="0"/>
              <a:buNone/>
            </a:pPr>
            <a:r>
              <a:rPr lang="ko-KR" altLang="en-US" sz="1400" b="1" dirty="0"/>
              <a:t>금융자본과 산업자본 결합</a:t>
            </a:r>
          </a:p>
          <a:p>
            <a:pPr marL="0" lvl="1" indent="0" latinLnBrk="0">
              <a:spcBef>
                <a:spcPts val="1000"/>
              </a:spcBef>
              <a:spcAft>
                <a:spcPts val="600"/>
              </a:spcAft>
              <a:buFont typeface="Arial" panose="020B0604020202020204" pitchFamily="34" charset="0"/>
              <a:buNone/>
            </a:pPr>
            <a:r>
              <a:rPr lang="ko-KR" altLang="en-US" sz="1400" dirty="0"/>
              <a:t>루돌프 </a:t>
            </a:r>
            <a:r>
              <a:rPr lang="ko-KR" altLang="en-US" sz="1400" dirty="0" err="1"/>
              <a:t>힐퍼딩의</a:t>
            </a:r>
            <a:r>
              <a:rPr lang="ko-KR" altLang="en-US" sz="1400" dirty="0"/>
              <a:t> 금융자본 이론은 금융자본과 산업자본의 결합이 경제 구조를 변화시키는 주요 요인이라고 강조했습니다</a:t>
            </a:r>
            <a:r>
              <a:rPr lang="en-US" altLang="ko-KR" sz="1400" dirty="0"/>
              <a:t>. </a:t>
            </a:r>
            <a:r>
              <a:rPr lang="ko-KR" altLang="en-US" sz="1400" dirty="0"/>
              <a:t>그러나 그 분석은 당대 민주사회주의적 해결책으로만 나타났다는 한계가 존재합니다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금융화 현상 재해석</a:t>
            </a:r>
          </a:p>
          <a:p>
            <a:pPr marL="0" lvl="1" indent="0" latinLnBrk="0">
              <a:spcBef>
                <a:spcPts val="1000"/>
              </a:spcBef>
              <a:spcAft>
                <a:spcPts val="600"/>
              </a:spcAft>
              <a:buFont typeface="Arial" panose="020B0604020202020204" pitchFamily="34" charset="0"/>
              <a:buNone/>
            </a:pPr>
            <a:r>
              <a:rPr lang="ko-KR" altLang="en-US" sz="1400" dirty="0"/>
              <a:t>현대적 관점에서 금융화 현상은 자본 축적과 자산 가격 </a:t>
            </a:r>
            <a:r>
              <a:rPr lang="ko-KR" altLang="en-US" sz="1400" dirty="0" err="1"/>
              <a:t>변동뿐만</a:t>
            </a:r>
            <a:r>
              <a:rPr lang="ko-KR" altLang="en-US" sz="1400" dirty="0"/>
              <a:t> 아니라 시대의 변화 그 자체에 중요한 영향을 미칩니다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자본</a:t>
            </a:r>
            <a:r>
              <a:rPr lang="en-US" altLang="ko-KR" sz="1400" b="1" dirty="0"/>
              <a:t>-</a:t>
            </a:r>
            <a:r>
              <a:rPr lang="ko-KR" altLang="en-US" sz="1400" b="1" dirty="0"/>
              <a:t>부채 관계 분석</a:t>
            </a:r>
          </a:p>
          <a:p>
            <a:pPr marL="0" lvl="1" indent="0" latinLnBrk="0">
              <a:spcBef>
                <a:spcPts val="1000"/>
              </a:spcBef>
              <a:spcAft>
                <a:spcPts val="600"/>
              </a:spcAft>
              <a:buFont typeface="Arial" panose="020B0604020202020204" pitchFamily="34" charset="0"/>
              <a:buNone/>
            </a:pPr>
            <a:r>
              <a:rPr lang="ko-KR" altLang="en-US" sz="1400" dirty="0"/>
              <a:t>자본과 부채의 구조적 특성은 경제 안정성과 리스크 관리에 결정적 역할을 합니다</a:t>
            </a:r>
            <a:r>
              <a:rPr lang="en-US" altLang="ko-KR" sz="1400" dirty="0"/>
              <a:t>.</a:t>
            </a:r>
          </a:p>
        </p:txBody>
      </p:sp>
    </p:spTree>
    <p:extLst>
      <p:ext uri="{BB962C8B-B14F-4D97-AF65-F5344CB8AC3E}">
        <p14:creationId xmlns:p14="http://schemas.microsoft.com/office/powerpoint/2010/main" val="137472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3" descr="연한 파란색 판에 3D 렌더링된 상승 막대 아이콘과 고립된 흰색 배경. 백백 백색 비율이 100%이기 때문에, 복사 공간을 위해 백색 배경을 잘라내거나 확장할 수 있습니다.">
            <a:extLst>
              <a:ext uri="{FF2B5EF4-FFF2-40B4-BE49-F238E27FC236}">
                <a16:creationId xmlns:a16="http://schemas.microsoft.com/office/drawing/2014/main" id="{87F3F4FA-F17F-974A-1AA8-7C2F98B487F9}"/>
              </a:ext>
            </a:extLst>
          </p:cNvPr>
          <p:cNvPicPr>
            <a:picLocks noChangeAspect="1"/>
          </p:cNvPicPr>
          <p:nvPr/>
        </p:nvPicPr>
        <p:blipFill>
          <a:blip r:embed="rId3"/>
          <a:srcRect l="4854" r="44519" b="1"/>
          <a:stretch>
            <a:fillRect/>
          </a:stretch>
        </p:blipFill>
        <p:spPr>
          <a:xfrm>
            <a:off x="341522" y="342828"/>
            <a:ext cx="6249778" cy="6172343"/>
          </a:xfrm>
          <a:prstGeom prst="rect">
            <a:avLst/>
          </a:prstGeom>
          <a:noFill/>
        </p:spPr>
      </p:pic>
      <p:sp>
        <p:nvSpPr>
          <p:cNvPr id="2" name="제목 1">
            <a:extLst>
              <a:ext uri="{FF2B5EF4-FFF2-40B4-BE49-F238E27FC236}">
                <a16:creationId xmlns:a16="http://schemas.microsoft.com/office/drawing/2014/main" id="{A4E4B4F6-2EB8-1B45-30FD-2F7C52A2DFCE}"/>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ko-KR" altLang="en-US" sz="3000" b="0" kern="1200" dirty="0">
                <a:latin typeface="+mj-lt"/>
                <a:ea typeface="+mj-ea"/>
                <a:cs typeface="+mj-cs"/>
              </a:rPr>
              <a:t>핵심 변수 설명</a:t>
            </a:r>
            <a:r>
              <a:rPr lang="en-US" altLang="ko-KR" sz="3000" b="0" kern="1200" dirty="0">
                <a:latin typeface="+mj-lt"/>
                <a:ea typeface="+mj-ea"/>
                <a:cs typeface="+mj-cs"/>
              </a:rPr>
              <a:t>: </a:t>
            </a:r>
            <a:r>
              <a:rPr lang="ko-KR" altLang="en-US" sz="3000" b="0" kern="1200" dirty="0">
                <a:latin typeface="+mj-lt"/>
                <a:ea typeface="+mj-ea"/>
                <a:cs typeface="+mj-cs"/>
              </a:rPr>
              <a:t>민간신용</a:t>
            </a:r>
            <a:r>
              <a:rPr lang="en-US" altLang="ko-KR" sz="3000" b="0" kern="1200" dirty="0">
                <a:latin typeface="+mj-lt"/>
                <a:ea typeface="+mj-ea"/>
                <a:cs typeface="+mj-cs"/>
              </a:rPr>
              <a:t>, </a:t>
            </a:r>
            <a:r>
              <a:rPr lang="ko-KR" altLang="en-US" sz="3000" b="0" kern="1200" dirty="0">
                <a:latin typeface="+mj-lt"/>
                <a:ea typeface="+mj-ea"/>
                <a:cs typeface="+mj-cs"/>
              </a:rPr>
              <a:t>고정자본형성</a:t>
            </a:r>
            <a:r>
              <a:rPr lang="en-US" altLang="ko-KR" sz="3000" b="0" kern="1200" dirty="0">
                <a:latin typeface="+mj-lt"/>
                <a:ea typeface="+mj-ea"/>
                <a:cs typeface="+mj-cs"/>
              </a:rPr>
              <a:t>, </a:t>
            </a:r>
            <a:r>
              <a:rPr lang="ko-KR" altLang="en-US" sz="3000" b="0" kern="1200" dirty="0">
                <a:latin typeface="+mj-lt"/>
                <a:ea typeface="+mj-ea"/>
                <a:cs typeface="+mj-cs"/>
              </a:rPr>
              <a:t>가계부채</a:t>
            </a:r>
          </a:p>
        </p:txBody>
      </p:sp>
      <p:sp>
        <p:nvSpPr>
          <p:cNvPr id="5" name="TextBox 4">
            <a:extLst>
              <a:ext uri="{FF2B5EF4-FFF2-40B4-BE49-F238E27FC236}">
                <a16:creationId xmlns:a16="http://schemas.microsoft.com/office/drawing/2014/main" id="{555B8684-E388-434B-9BF7-1E391E3A1CC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latinLnBrk="0">
              <a:spcBef>
                <a:spcPts val="2500"/>
              </a:spcBef>
              <a:spcAft>
                <a:spcPts val="600"/>
              </a:spcAft>
              <a:buFont typeface="Arial" panose="020B0604020202020204" pitchFamily="34" charset="0"/>
              <a:buNone/>
            </a:pPr>
            <a:r>
              <a:rPr lang="ko-KR" altLang="en-US" sz="1400" b="1" dirty="0"/>
              <a:t>민간신용 개념</a:t>
            </a:r>
          </a:p>
          <a:p>
            <a:pPr marL="0" lvl="1" indent="0" latinLnBrk="0">
              <a:spcBef>
                <a:spcPts val="1000"/>
              </a:spcBef>
              <a:spcAft>
                <a:spcPts val="600"/>
              </a:spcAft>
              <a:buFont typeface="Arial" panose="020B0604020202020204" pitchFamily="34" charset="0"/>
              <a:buNone/>
            </a:pPr>
            <a:r>
              <a:rPr lang="ko-KR" altLang="en-US" sz="1400" dirty="0"/>
              <a:t>민간신용</a:t>
            </a:r>
            <a:r>
              <a:rPr lang="en-US" altLang="ko-KR" sz="1400" dirty="0"/>
              <a:t>/GDP</a:t>
            </a:r>
            <a:r>
              <a:rPr lang="ko-KR" altLang="en-US" sz="1400" dirty="0"/>
              <a:t>는 </a:t>
            </a:r>
            <a:r>
              <a:rPr lang="ko-KR" altLang="en-US" sz="1400" u="sng" dirty="0"/>
              <a:t>경제부문의 금융자본화</a:t>
            </a:r>
            <a:r>
              <a:rPr lang="ko-KR" altLang="en-US" sz="1400" dirty="0"/>
              <a:t> 정도를 나타내며 경제 내 신용 활동을 반영합니다</a:t>
            </a:r>
            <a:r>
              <a:rPr lang="en-US" altLang="ko-KR" sz="1400" dirty="0"/>
              <a:t>.</a:t>
            </a:r>
          </a:p>
          <a:p>
            <a:pPr latinLnBrk="0">
              <a:spcBef>
                <a:spcPts val="2500"/>
              </a:spcBef>
              <a:spcAft>
                <a:spcPts val="600"/>
              </a:spcAft>
            </a:pPr>
            <a:r>
              <a:rPr lang="ko-KR" altLang="en-US" sz="1400" b="1" dirty="0"/>
              <a:t>총고정자본형성 역할 </a:t>
            </a:r>
          </a:p>
          <a:p>
            <a:pPr marL="0" lvl="1" indent="0" latinLnBrk="0">
              <a:spcBef>
                <a:spcPts val="1000"/>
              </a:spcBef>
              <a:spcAft>
                <a:spcPts val="600"/>
              </a:spcAft>
              <a:buFont typeface="Arial" panose="020B0604020202020204" pitchFamily="34" charset="0"/>
              <a:buNone/>
            </a:pPr>
            <a:r>
              <a:rPr lang="ko-KR" altLang="en-US" sz="1400" dirty="0"/>
              <a:t>총고정자본형성</a:t>
            </a:r>
            <a:r>
              <a:rPr lang="en-US" altLang="ko-KR" sz="1400" dirty="0"/>
              <a:t>/GDP</a:t>
            </a:r>
            <a:r>
              <a:rPr lang="ko-KR" altLang="en-US" sz="1400" dirty="0"/>
              <a:t>는 </a:t>
            </a:r>
            <a:r>
              <a:rPr lang="ko-KR" altLang="en-US" sz="1400" u="sng" dirty="0"/>
              <a:t>실물 경제 내 투자</a:t>
            </a:r>
            <a:r>
              <a:rPr lang="ko-KR" altLang="en-US" sz="1400" dirty="0"/>
              <a:t> 수준을 보여주는 핵심 지표입니다</a:t>
            </a:r>
            <a:r>
              <a:rPr lang="en-US" altLang="ko-KR" sz="1400" dirty="0"/>
              <a:t>.</a:t>
            </a:r>
          </a:p>
          <a:p>
            <a:pPr marL="0" indent="0" latinLnBrk="0">
              <a:spcBef>
                <a:spcPts val="2500"/>
              </a:spcBef>
              <a:spcAft>
                <a:spcPts val="600"/>
              </a:spcAft>
              <a:buFont typeface="Arial" panose="020B0604020202020204" pitchFamily="34" charset="0"/>
              <a:buNone/>
            </a:pPr>
            <a:r>
              <a:rPr lang="ko-KR" altLang="en-US" sz="1400" b="1" dirty="0"/>
              <a:t>가계부채 영향</a:t>
            </a:r>
          </a:p>
          <a:p>
            <a:pPr marL="0" lvl="1" indent="0" latinLnBrk="0">
              <a:spcBef>
                <a:spcPts val="1000"/>
              </a:spcBef>
              <a:spcAft>
                <a:spcPts val="600"/>
              </a:spcAft>
              <a:buFont typeface="Arial" panose="020B0604020202020204" pitchFamily="34" charset="0"/>
              <a:buNone/>
            </a:pPr>
            <a:r>
              <a:rPr lang="ko-KR" altLang="en-US" sz="1400" dirty="0"/>
              <a:t>가계부채는 금융자본이 얼마나 민간 가계에 의존하는지를 나타냅니다</a:t>
            </a:r>
            <a:r>
              <a:rPr lang="en-US" altLang="ko-KR" sz="1400" dirty="0"/>
              <a:t>.</a:t>
            </a:r>
          </a:p>
        </p:txBody>
      </p:sp>
    </p:spTree>
    <p:extLst>
      <p:ext uri="{BB962C8B-B14F-4D97-AF65-F5344CB8AC3E}">
        <p14:creationId xmlns:p14="http://schemas.microsoft.com/office/powerpoint/2010/main" val="273436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2025</Words>
  <Application>Microsoft Office PowerPoint</Application>
  <PresentationFormat>와이드스크린</PresentationFormat>
  <Paragraphs>210</Paragraphs>
  <Slides>23</Slides>
  <Notes>23</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23</vt:i4>
      </vt:variant>
    </vt:vector>
  </HeadingPairs>
  <TitlesOfParts>
    <vt:vector size="27" baseType="lpstr">
      <vt:lpstr>맑은 고딕</vt:lpstr>
      <vt:lpstr>Arial</vt:lpstr>
      <vt:lpstr>Neue Haas Grotesk Text Pro</vt:lpstr>
      <vt:lpstr>DuneVTI</vt:lpstr>
      <vt:lpstr>금융자본의 위상 공간 분석과 국가별 자본-생산 경로</vt:lpstr>
      <vt:lpstr>발표 목차</vt:lpstr>
      <vt:lpstr>GDP 성장률 그래프의 한계와 자본주의 모델의 다양성</vt:lpstr>
      <vt:lpstr>GDP 성장률의 한계: 양적 지표와 질적 구조의 미포착</vt:lpstr>
      <vt:lpstr>"모든 선진국은 같은 방식으로 자본주의를 운용하는가?"</vt:lpstr>
      <vt:lpstr>금융과 생산 연결 메커니즘의 가설 설정</vt:lpstr>
      <vt:lpstr>이론적 배경과 변수 선정: 금융자본과 데이터 해석</vt:lpstr>
      <vt:lpstr>금융자본 이론과 현대적 재해석</vt:lpstr>
      <vt:lpstr>핵심 변수 설명: 민간신용, 고정자본형성, 가계부채</vt:lpstr>
      <vt:lpstr>데이터 수집, 전처리 위상 공간 분석 방법론</vt:lpstr>
      <vt:lpstr>데이터 소스: World Bank, BIS 및 개방형 API 활용</vt:lpstr>
      <vt:lpstr>시스템 구성도와 핵심기능</vt:lpstr>
      <vt:lpstr>PowerPoint 프레젠테이션</vt:lpstr>
      <vt:lpstr>위상 공간 시각화와  주요국의 궤적 비교</vt:lpstr>
      <vt:lpstr>전체 궤적: 미국, 독일, 중국, 한국의 분포와 특이점</vt:lpstr>
      <vt:lpstr>미국과 독일: 서구 모델의 구조적 차이</vt:lpstr>
      <vt:lpstr>중국과 한국: 동아시아 모델의 역동성과 위험</vt:lpstr>
      <vt:lpstr>한국 경제의 특수성 및 데이터 인사이트</vt:lpstr>
      <vt:lpstr>한국의  High Risk, High Return  구조 해석</vt:lpstr>
      <vt:lpstr>가계부채 기반 투자 증가의 위험성</vt:lpstr>
      <vt:lpstr>미국, 중국, 독일과의 비교를 통한 정책적 시사점</vt:lpstr>
      <vt:lpstr>Q&amp;A</vt:lpstr>
      <vt:lpstr>결론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cat0427tt@gmail.com</dc:creator>
  <cp:lastModifiedBy>cat0427tt@gmail.com</cp:lastModifiedBy>
  <cp:revision>11</cp:revision>
  <dcterms:created xsi:type="dcterms:W3CDTF">2025-12-14T06:43:32Z</dcterms:created>
  <dcterms:modified xsi:type="dcterms:W3CDTF">2025-12-14T08:20:13Z</dcterms:modified>
</cp:coreProperties>
</file>